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5445AE-561D-4F90-B16B-BEC74CA5CF08}"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0BEB-E70B-457B-9F38-55C9BE639A42}"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9014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45445AE-561D-4F90-B16B-BEC74CA5CF08}" type="datetimeFigureOut">
              <a:rPr lang="en-IN" smtClean="0"/>
              <a:t>22-06-2023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3390501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5445AE-561D-4F90-B16B-BEC74CA5CF08}"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4290499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5445AE-561D-4F90-B16B-BEC74CA5CF08}"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0BEB-E70B-457B-9F38-55C9BE639A42}"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47294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5445AE-561D-4F90-B16B-BEC74CA5CF08}"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254162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5445AE-561D-4F90-B16B-BEC74CA5CF08}"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0BEB-E70B-457B-9F38-55C9BE639A42}"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25664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5445AE-561D-4F90-B16B-BEC74CA5CF08}"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679673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5445AE-561D-4F90-B16B-BEC74CA5CF08}"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3734125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5445AE-561D-4F90-B16B-BEC74CA5CF08}"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2967294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5445AE-561D-4F90-B16B-BEC74CA5CF08}"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1970515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5445AE-561D-4F90-B16B-BEC74CA5CF08}" type="datetimeFigureOut">
              <a:rPr lang="en-IN" smtClean="0"/>
              <a:t>22-06-2023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3190275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5445AE-561D-4F90-B16B-BEC74CA5CF08}" type="datetimeFigureOut">
              <a:rPr lang="en-IN" smtClean="0"/>
              <a:t>22-06-2023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220301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5445AE-561D-4F90-B16B-BEC74CA5CF08}" type="datetimeFigureOut">
              <a:rPr lang="en-IN" smtClean="0"/>
              <a:t>22-06-2023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394522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5445AE-561D-4F90-B16B-BEC74CA5CF08}" type="datetimeFigureOut">
              <a:rPr lang="en-IN" smtClean="0"/>
              <a:t>22-06-2023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3640223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5445AE-561D-4F90-B16B-BEC74CA5CF08}" type="datetimeFigureOut">
              <a:rPr lang="en-IN" smtClean="0"/>
              <a:t>22-06-2023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223573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5445AE-561D-4F90-B16B-BEC74CA5CF08}" type="datetimeFigureOut">
              <a:rPr lang="en-IN" smtClean="0"/>
              <a:t>22-06-2023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1698289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5445AE-561D-4F90-B16B-BEC74CA5CF08}" type="datetimeFigureOut">
              <a:rPr lang="en-IN" smtClean="0"/>
              <a:t>22-06-2023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520BEB-E70B-457B-9F38-55C9BE639A42}" type="slidenum">
              <a:rPr lang="en-IN" smtClean="0"/>
              <a:t>‹#›</a:t>
            </a:fld>
            <a:endParaRPr lang="en-IN"/>
          </a:p>
        </p:txBody>
      </p:sp>
    </p:spTree>
    <p:extLst>
      <p:ext uri="{BB962C8B-B14F-4D97-AF65-F5344CB8AC3E}">
        <p14:creationId xmlns:p14="http://schemas.microsoft.com/office/powerpoint/2010/main" val="3458522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45445AE-561D-4F90-B16B-BEC74CA5CF08}" type="datetimeFigureOut">
              <a:rPr lang="en-IN" smtClean="0"/>
              <a:t>22-06-2023</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1520BEB-E70B-457B-9F38-55C9BE639A42}" type="slidenum">
              <a:rPr lang="en-IN" smtClean="0"/>
              <a:t>‹#›</a:t>
            </a:fld>
            <a:endParaRPr lang="en-IN"/>
          </a:p>
        </p:txBody>
      </p:sp>
    </p:spTree>
    <p:extLst>
      <p:ext uri="{BB962C8B-B14F-4D97-AF65-F5344CB8AC3E}">
        <p14:creationId xmlns:p14="http://schemas.microsoft.com/office/powerpoint/2010/main" val="1943124293"/>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www.epicurious.com/"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06A4-1CB3-5B81-107D-99886C35C48A}"/>
              </a:ext>
            </a:extLst>
          </p:cNvPr>
          <p:cNvSpPr>
            <a:spLocks noGrp="1"/>
          </p:cNvSpPr>
          <p:nvPr>
            <p:ph type="ctrTitle"/>
          </p:nvPr>
        </p:nvSpPr>
        <p:spPr>
          <a:xfrm>
            <a:off x="2298327" y="882595"/>
            <a:ext cx="7760073" cy="751730"/>
          </a:xfrm>
        </p:spPr>
        <p:txBody>
          <a:bodyPr>
            <a:normAutofit/>
          </a:bodyPr>
          <a:lstStyle/>
          <a:p>
            <a:pPr algn="ctr"/>
            <a:r>
              <a:rPr lang="en-US" sz="1800" b="1" dirty="0">
                <a:solidFill>
                  <a:schemeClr val="bg1">
                    <a:lumMod val="95000"/>
                    <a:lumOff val="5000"/>
                  </a:schemeClr>
                </a:solidFill>
              </a:rPr>
              <a:t>Department of Information Communication Technology veer </a:t>
            </a:r>
            <a:r>
              <a:rPr lang="en-US" sz="1800" b="1" dirty="0" err="1">
                <a:solidFill>
                  <a:schemeClr val="bg1">
                    <a:lumMod val="95000"/>
                    <a:lumOff val="5000"/>
                  </a:schemeClr>
                </a:solidFill>
              </a:rPr>
              <a:t>narmad</a:t>
            </a:r>
            <a:r>
              <a:rPr lang="en-US" sz="1800" b="1" dirty="0">
                <a:solidFill>
                  <a:schemeClr val="bg1">
                    <a:lumMod val="95000"/>
                    <a:lumOff val="5000"/>
                  </a:schemeClr>
                </a:solidFill>
              </a:rPr>
              <a:t> South </a:t>
            </a:r>
            <a:r>
              <a:rPr lang="en-US" sz="1800" b="1" dirty="0" err="1">
                <a:solidFill>
                  <a:schemeClr val="bg1">
                    <a:lumMod val="95000"/>
                    <a:lumOff val="5000"/>
                  </a:schemeClr>
                </a:solidFill>
              </a:rPr>
              <a:t>gujarat</a:t>
            </a:r>
            <a:r>
              <a:rPr lang="en-US" sz="1800" b="1" dirty="0">
                <a:solidFill>
                  <a:schemeClr val="bg1">
                    <a:lumMod val="95000"/>
                    <a:lumOff val="5000"/>
                  </a:schemeClr>
                </a:solidFill>
              </a:rPr>
              <a:t> University, Surat</a:t>
            </a:r>
            <a:endParaRPr lang="en-IN" sz="1800" b="1" dirty="0">
              <a:solidFill>
                <a:schemeClr val="bg1">
                  <a:lumMod val="95000"/>
                  <a:lumOff val="5000"/>
                </a:schemeClr>
              </a:solidFill>
            </a:endParaRPr>
          </a:p>
        </p:txBody>
      </p:sp>
      <p:sp>
        <p:nvSpPr>
          <p:cNvPr id="5" name="TextBox 4">
            <a:extLst>
              <a:ext uri="{FF2B5EF4-FFF2-40B4-BE49-F238E27FC236}">
                <a16:creationId xmlns:a16="http://schemas.microsoft.com/office/drawing/2014/main" id="{EB442ECE-2232-E9E7-A058-C72A8F452E6F}"/>
              </a:ext>
            </a:extLst>
          </p:cNvPr>
          <p:cNvSpPr txBox="1"/>
          <p:nvPr/>
        </p:nvSpPr>
        <p:spPr>
          <a:xfrm>
            <a:off x="2617694" y="2502141"/>
            <a:ext cx="6531606" cy="646331"/>
          </a:xfrm>
          <a:prstGeom prst="rect">
            <a:avLst/>
          </a:prstGeom>
          <a:noFill/>
        </p:spPr>
        <p:txBody>
          <a:bodyPr wrap="square">
            <a:spAutoFit/>
          </a:bodyPr>
          <a:lstStyle/>
          <a:p>
            <a:pPr algn="ctr"/>
            <a:r>
              <a:rPr lang="en-US" sz="3200" b="1" dirty="0">
                <a:solidFill>
                  <a:schemeClr val="bg1">
                    <a:lumMod val="95000"/>
                    <a:lumOff val="5000"/>
                  </a:schemeClr>
                </a:solidFill>
              </a:rPr>
              <a:t>PROJECT TITLE: </a:t>
            </a:r>
            <a:r>
              <a:rPr lang="en-US" sz="3600" b="1" dirty="0">
                <a:solidFill>
                  <a:schemeClr val="bg1">
                    <a:lumMod val="95000"/>
                    <a:lumOff val="5000"/>
                  </a:schemeClr>
                </a:solidFill>
              </a:rPr>
              <a:t>COOKING HUB</a:t>
            </a:r>
            <a:endParaRPr lang="en-IN" sz="3600" dirty="0"/>
          </a:p>
        </p:txBody>
      </p:sp>
      <p:sp>
        <p:nvSpPr>
          <p:cNvPr id="7" name="TextBox 6">
            <a:extLst>
              <a:ext uri="{FF2B5EF4-FFF2-40B4-BE49-F238E27FC236}">
                <a16:creationId xmlns:a16="http://schemas.microsoft.com/office/drawing/2014/main" id="{9399C012-9DCB-95AB-3683-3FD15FC38B3E}"/>
              </a:ext>
            </a:extLst>
          </p:cNvPr>
          <p:cNvSpPr txBox="1"/>
          <p:nvPr/>
        </p:nvSpPr>
        <p:spPr>
          <a:xfrm>
            <a:off x="795130" y="4663598"/>
            <a:ext cx="6106600" cy="646331"/>
          </a:xfrm>
          <a:prstGeom prst="rect">
            <a:avLst/>
          </a:prstGeom>
          <a:noFill/>
        </p:spPr>
        <p:txBody>
          <a:bodyPr wrap="square">
            <a:spAutoFit/>
          </a:bodyPr>
          <a:lstStyle/>
          <a:p>
            <a:r>
              <a:rPr lang="en-US" dirty="0"/>
              <a:t>SUBMITTED BY:</a:t>
            </a:r>
            <a:r>
              <a:rPr lang="en-AU" dirty="0"/>
              <a:t> </a:t>
            </a:r>
            <a:endParaRPr lang="en-IN" dirty="0"/>
          </a:p>
          <a:p>
            <a:r>
              <a:rPr lang="en-IN" dirty="0"/>
              <a:t>CHODVADIYA NEEL S. [10021]</a:t>
            </a:r>
            <a:endParaRPr lang="en-US" dirty="0"/>
          </a:p>
        </p:txBody>
      </p:sp>
      <p:sp>
        <p:nvSpPr>
          <p:cNvPr id="9" name="TextBox 8">
            <a:extLst>
              <a:ext uri="{FF2B5EF4-FFF2-40B4-BE49-F238E27FC236}">
                <a16:creationId xmlns:a16="http://schemas.microsoft.com/office/drawing/2014/main" id="{CBDF2C50-5B60-013F-1E34-829A1FBCE51B}"/>
              </a:ext>
            </a:extLst>
          </p:cNvPr>
          <p:cNvSpPr txBox="1"/>
          <p:nvPr/>
        </p:nvSpPr>
        <p:spPr>
          <a:xfrm>
            <a:off x="8257118" y="4802097"/>
            <a:ext cx="6106600" cy="646331"/>
          </a:xfrm>
          <a:prstGeom prst="rect">
            <a:avLst/>
          </a:prstGeom>
          <a:noFill/>
        </p:spPr>
        <p:txBody>
          <a:bodyPr wrap="square">
            <a:spAutoFit/>
          </a:bodyPr>
          <a:lstStyle/>
          <a:p>
            <a:r>
              <a:rPr lang="en-US" dirty="0"/>
              <a:t>GUIDED BY:</a:t>
            </a:r>
          </a:p>
          <a:p>
            <a:r>
              <a:rPr lang="en-US" dirty="0"/>
              <a:t> DR. PUSHPAL DESAI</a:t>
            </a:r>
          </a:p>
        </p:txBody>
      </p:sp>
    </p:spTree>
    <p:extLst>
      <p:ext uri="{BB962C8B-B14F-4D97-AF65-F5344CB8AC3E}">
        <p14:creationId xmlns:p14="http://schemas.microsoft.com/office/powerpoint/2010/main" val="4044637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830059-BDF0-8979-4CAB-4E297288B51A}"/>
              </a:ext>
            </a:extLst>
          </p:cNvPr>
          <p:cNvSpPr txBox="1"/>
          <p:nvPr/>
        </p:nvSpPr>
        <p:spPr>
          <a:xfrm>
            <a:off x="3849425" y="191235"/>
            <a:ext cx="4493150" cy="369332"/>
          </a:xfrm>
          <a:prstGeom prst="rect">
            <a:avLst/>
          </a:prstGeom>
          <a:noFill/>
        </p:spPr>
        <p:txBody>
          <a:bodyPr wrap="square">
            <a:spAutoFit/>
          </a:bodyPr>
          <a:lstStyle/>
          <a:p>
            <a:pPr algn="ctr"/>
            <a:r>
              <a:rPr lang="en-US" dirty="0"/>
              <a:t>USECASE DIAGRAM</a:t>
            </a:r>
            <a:endParaRPr lang="en-IN" dirty="0"/>
          </a:p>
        </p:txBody>
      </p:sp>
      <p:pic>
        <p:nvPicPr>
          <p:cNvPr id="5" name="Picture 4"/>
          <p:cNvPicPr/>
          <p:nvPr/>
        </p:nvPicPr>
        <p:blipFill>
          <a:blip r:embed="rId2"/>
          <a:stretch>
            <a:fillRect/>
          </a:stretch>
        </p:blipFill>
        <p:spPr>
          <a:xfrm>
            <a:off x="1594333" y="122224"/>
            <a:ext cx="7540194" cy="6520116"/>
          </a:xfrm>
          <a:prstGeom prst="rect">
            <a:avLst/>
          </a:prstGeom>
        </p:spPr>
      </p:pic>
    </p:spTree>
    <p:extLst>
      <p:ext uri="{BB962C8B-B14F-4D97-AF65-F5344CB8AC3E}">
        <p14:creationId xmlns:p14="http://schemas.microsoft.com/office/powerpoint/2010/main" val="304608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6F0E34-F6B3-C8A4-93F4-BED3DB6C975D}"/>
              </a:ext>
            </a:extLst>
          </p:cNvPr>
          <p:cNvSpPr txBox="1"/>
          <p:nvPr/>
        </p:nvSpPr>
        <p:spPr>
          <a:xfrm>
            <a:off x="3066466" y="222866"/>
            <a:ext cx="4493150" cy="369332"/>
          </a:xfrm>
          <a:prstGeom prst="rect">
            <a:avLst/>
          </a:prstGeom>
          <a:noFill/>
        </p:spPr>
        <p:txBody>
          <a:bodyPr wrap="square">
            <a:spAutoFit/>
          </a:bodyPr>
          <a:lstStyle/>
          <a:p>
            <a:pPr algn="ctr"/>
            <a:r>
              <a:rPr lang="en-US" dirty="0"/>
              <a:t>ACTIVITY DIAGRAM</a:t>
            </a:r>
            <a:endParaRPr lang="en-IN" dirty="0"/>
          </a:p>
        </p:txBody>
      </p:sp>
      <p:pic>
        <p:nvPicPr>
          <p:cNvPr id="4" name="Picture 3">
            <a:extLst>
              <a:ext uri="{FF2B5EF4-FFF2-40B4-BE49-F238E27FC236}">
                <a16:creationId xmlns:a16="http://schemas.microsoft.com/office/drawing/2014/main" id="{AD0F8B0B-7711-768A-EE9B-1DD56E1AD9BC}"/>
              </a:ext>
            </a:extLst>
          </p:cNvPr>
          <p:cNvPicPr>
            <a:picLocks noChangeAspect="1"/>
          </p:cNvPicPr>
          <p:nvPr/>
        </p:nvPicPr>
        <p:blipFill>
          <a:blip r:embed="rId2"/>
          <a:stretch>
            <a:fillRect/>
          </a:stretch>
        </p:blipFill>
        <p:spPr>
          <a:xfrm>
            <a:off x="755374" y="1464717"/>
            <a:ext cx="2903632" cy="44056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Rectangle 2"/>
          <p:cNvSpPr/>
          <p:nvPr/>
        </p:nvSpPr>
        <p:spPr>
          <a:xfrm>
            <a:off x="326350" y="759927"/>
            <a:ext cx="3999813" cy="369332"/>
          </a:xfrm>
          <a:prstGeom prst="rect">
            <a:avLst/>
          </a:prstGeom>
        </p:spPr>
        <p:txBody>
          <a:bodyPr wrap="none">
            <a:spAutoFit/>
          </a:bodyPr>
          <a:lstStyle/>
          <a:p>
            <a:pPr algn="ctr"/>
            <a:r>
              <a:rPr lang="en-US" dirty="0"/>
              <a:t>	Activity Diagram of Registration :</a:t>
            </a:r>
            <a:endParaRPr lang="en-IN" dirty="0"/>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5465757" y="1256797"/>
            <a:ext cx="4445994" cy="5135377"/>
          </a:xfrm>
          <a:prstGeom prst="rect">
            <a:avLst/>
          </a:prstGeom>
        </p:spPr>
      </p:pic>
      <p:sp>
        <p:nvSpPr>
          <p:cNvPr id="8" name="Rectangle 7"/>
          <p:cNvSpPr/>
          <p:nvPr/>
        </p:nvSpPr>
        <p:spPr>
          <a:xfrm>
            <a:off x="5490780" y="759927"/>
            <a:ext cx="4137672" cy="369332"/>
          </a:xfrm>
          <a:prstGeom prst="rect">
            <a:avLst/>
          </a:prstGeom>
        </p:spPr>
        <p:txBody>
          <a:bodyPr wrap="none">
            <a:spAutoFit/>
          </a:bodyPr>
          <a:lstStyle/>
          <a:p>
            <a:pPr algn="ctr"/>
            <a:r>
              <a:rPr lang="en-US" dirty="0"/>
              <a:t>	 Activity Diagram of Create Post :</a:t>
            </a:r>
            <a:endParaRPr lang="en-IN" dirty="0"/>
          </a:p>
        </p:txBody>
      </p:sp>
    </p:spTree>
    <p:extLst>
      <p:ext uri="{BB962C8B-B14F-4D97-AF65-F5344CB8AC3E}">
        <p14:creationId xmlns:p14="http://schemas.microsoft.com/office/powerpoint/2010/main" val="1698678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619375" y="986790"/>
            <a:ext cx="6953250" cy="4884420"/>
          </a:xfrm>
          <a:prstGeom prst="rect">
            <a:avLst/>
          </a:prstGeom>
          <a:noFill/>
          <a:ln>
            <a:noFill/>
          </a:ln>
        </p:spPr>
      </p:pic>
      <p:sp>
        <p:nvSpPr>
          <p:cNvPr id="5" name="Rectangle 4"/>
          <p:cNvSpPr/>
          <p:nvPr/>
        </p:nvSpPr>
        <p:spPr>
          <a:xfrm>
            <a:off x="3259331" y="319980"/>
            <a:ext cx="3999813" cy="369332"/>
          </a:xfrm>
          <a:prstGeom prst="rect">
            <a:avLst/>
          </a:prstGeom>
        </p:spPr>
        <p:txBody>
          <a:bodyPr wrap="none">
            <a:spAutoFit/>
          </a:bodyPr>
          <a:lstStyle/>
          <a:p>
            <a:pPr algn="ctr"/>
            <a:r>
              <a:rPr lang="en-US" dirty="0"/>
              <a:t>		Activity Diagram of Login :</a:t>
            </a:r>
            <a:endParaRPr lang="en-IN" dirty="0"/>
          </a:p>
        </p:txBody>
      </p:sp>
    </p:spTree>
    <p:extLst>
      <p:ext uri="{BB962C8B-B14F-4D97-AF65-F5344CB8AC3E}">
        <p14:creationId xmlns:p14="http://schemas.microsoft.com/office/powerpoint/2010/main" val="3697591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5779" y="173331"/>
            <a:ext cx="5109091" cy="369332"/>
          </a:xfrm>
          <a:prstGeom prst="rect">
            <a:avLst/>
          </a:prstGeom>
        </p:spPr>
        <p:txBody>
          <a:bodyPr wrap="none">
            <a:spAutoFit/>
          </a:bodyPr>
          <a:lstStyle/>
          <a:p>
            <a:pPr algn="ctr"/>
            <a:r>
              <a:rPr lang="en-US" dirty="0"/>
              <a:t> Activity Diagram of Recipe and Blog Like :</a:t>
            </a:r>
            <a:endParaRPr lang="en-IN" dirty="0"/>
          </a:p>
        </p:txBody>
      </p:sp>
      <p:pic>
        <p:nvPicPr>
          <p:cNvPr id="4" name="Picture 3"/>
          <p:cNvPicPr/>
          <p:nvPr/>
        </p:nvPicPr>
        <p:blipFill>
          <a:blip r:embed="rId2"/>
          <a:stretch>
            <a:fillRect/>
          </a:stretch>
        </p:blipFill>
        <p:spPr>
          <a:xfrm>
            <a:off x="0" y="791348"/>
            <a:ext cx="5860391" cy="3998595"/>
          </a:xfrm>
          <a:prstGeom prst="rect">
            <a:avLst/>
          </a:prstGeom>
        </p:spPr>
      </p:pic>
      <p:pic>
        <p:nvPicPr>
          <p:cNvPr id="7" name="Picture 6"/>
          <p:cNvPicPr/>
          <p:nvPr/>
        </p:nvPicPr>
        <p:blipFill>
          <a:blip r:embed="rId3"/>
          <a:stretch>
            <a:fillRect/>
          </a:stretch>
        </p:blipFill>
        <p:spPr>
          <a:xfrm>
            <a:off x="5729378" y="2827793"/>
            <a:ext cx="6356229" cy="3924300"/>
          </a:xfrm>
          <a:prstGeom prst="rect">
            <a:avLst/>
          </a:prstGeom>
        </p:spPr>
      </p:pic>
    </p:spTree>
    <p:extLst>
      <p:ext uri="{BB962C8B-B14F-4D97-AF65-F5344CB8AC3E}">
        <p14:creationId xmlns:p14="http://schemas.microsoft.com/office/powerpoint/2010/main" val="1808582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B66845-781D-A966-1EB2-0889157D06C3}"/>
              </a:ext>
            </a:extLst>
          </p:cNvPr>
          <p:cNvSpPr txBox="1"/>
          <p:nvPr/>
        </p:nvSpPr>
        <p:spPr>
          <a:xfrm>
            <a:off x="1566406" y="224286"/>
            <a:ext cx="2544417" cy="646331"/>
          </a:xfrm>
          <a:prstGeom prst="rect">
            <a:avLst/>
          </a:prstGeom>
          <a:noFill/>
        </p:spPr>
        <p:txBody>
          <a:bodyPr wrap="square" rtlCol="0">
            <a:spAutoFit/>
          </a:bodyPr>
          <a:lstStyle/>
          <a:p>
            <a:pPr lvl="0"/>
            <a:r>
              <a:rPr lang="en-US" dirty="0" err="1"/>
              <a:t>AspNetRoles</a:t>
            </a:r>
            <a:r>
              <a:rPr lang="en-US" dirty="0"/>
              <a:t> Table</a:t>
            </a:r>
          </a:p>
          <a:p>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254466930"/>
              </p:ext>
            </p:extLst>
          </p:nvPr>
        </p:nvGraphicFramePr>
        <p:xfrm>
          <a:off x="1419297" y="739707"/>
          <a:ext cx="6477635" cy="1567434"/>
        </p:xfrm>
        <a:graphic>
          <a:graphicData uri="http://schemas.openxmlformats.org/drawingml/2006/table">
            <a:tbl>
              <a:tblPr firstRow="1" firstCol="1" bandRow="1">
                <a:tableStyleId>{5C22544A-7EE6-4342-B048-85BDC9FD1C3A}</a:tableStyleId>
              </a:tblPr>
              <a:tblGrid>
                <a:gridCol w="2152039">
                  <a:extLst>
                    <a:ext uri="{9D8B030D-6E8A-4147-A177-3AD203B41FA5}">
                      <a16:colId xmlns:a16="http://schemas.microsoft.com/office/drawing/2014/main" val="20000"/>
                    </a:ext>
                  </a:extLst>
                </a:gridCol>
                <a:gridCol w="1647645">
                  <a:extLst>
                    <a:ext uri="{9D8B030D-6E8A-4147-A177-3AD203B41FA5}">
                      <a16:colId xmlns:a16="http://schemas.microsoft.com/office/drawing/2014/main" val="20001"/>
                    </a:ext>
                  </a:extLst>
                </a:gridCol>
                <a:gridCol w="1406106">
                  <a:extLst>
                    <a:ext uri="{9D8B030D-6E8A-4147-A177-3AD203B41FA5}">
                      <a16:colId xmlns:a16="http://schemas.microsoft.com/office/drawing/2014/main" val="20002"/>
                    </a:ext>
                  </a:extLst>
                </a:gridCol>
                <a:gridCol w="1271845">
                  <a:extLst>
                    <a:ext uri="{9D8B030D-6E8A-4147-A177-3AD203B41FA5}">
                      <a16:colId xmlns:a16="http://schemas.microsoft.com/office/drawing/2014/main" val="20003"/>
                    </a:ext>
                  </a:extLst>
                </a:gridCol>
              </a:tblGrid>
              <a:tr h="0">
                <a:tc>
                  <a:txBody>
                    <a:bodyPr/>
                    <a:lstStyle/>
                    <a:p>
                      <a:pPr marL="0" marR="0">
                        <a:lnSpc>
                          <a:spcPct val="115000"/>
                        </a:lnSpc>
                        <a:spcBef>
                          <a:spcPts val="0"/>
                        </a:spcBef>
                        <a:spcAft>
                          <a:spcPts val="0"/>
                        </a:spcAft>
                      </a:pPr>
                      <a:r>
                        <a:rPr lang="en-US" sz="1600">
                          <a:effectLst/>
                        </a:rPr>
                        <a:t>Fields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Type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Constraint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A_I</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600">
                          <a:effectLst/>
                        </a:rPr>
                        <a:t>Id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tabLst>
                          <a:tab pos="723265" algn="ctr"/>
                        </a:tabLst>
                      </a:pPr>
                      <a:r>
                        <a:rPr lang="en-US" sz="1600" dirty="0" err="1">
                          <a:effectLst/>
                        </a:rPr>
                        <a:t>nvarchar</a:t>
                      </a:r>
                      <a:r>
                        <a:rPr lang="en-US" sz="1600" dirty="0">
                          <a:effectLst/>
                        </a:rPr>
                        <a:t>(450)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Primary Key</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600">
                          <a:effectLst/>
                        </a:rPr>
                        <a:t>Name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Nvarchar(50)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600">
                          <a:effectLst/>
                        </a:rPr>
                        <a:t>NormalizedName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Nvarchar(50)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600">
                          <a:effectLst/>
                        </a:rPr>
                        <a:t>ConcurrencyStamp</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Nvarchar(Max)</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8" name="Rectangle 7"/>
          <p:cNvSpPr/>
          <p:nvPr/>
        </p:nvSpPr>
        <p:spPr>
          <a:xfrm>
            <a:off x="1322724" y="2692243"/>
            <a:ext cx="1851789" cy="369332"/>
          </a:xfrm>
          <a:prstGeom prst="rect">
            <a:avLst/>
          </a:prstGeom>
        </p:spPr>
        <p:txBody>
          <a:bodyPr wrap="none">
            <a:spAutoFit/>
          </a:bodyPr>
          <a:lstStyle/>
          <a:p>
            <a:r>
              <a:rPr lang="en-US" dirty="0" err="1">
                <a:latin typeface="Times New Roman" panose="02020603050405020304" pitchFamily="18" charset="0"/>
                <a:ea typeface="Times New Roman" panose="02020603050405020304" pitchFamily="18" charset="0"/>
              </a:rPr>
              <a:t>AspNetUserRoles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84672993"/>
              </p:ext>
            </p:extLst>
          </p:nvPr>
        </p:nvGraphicFramePr>
        <p:xfrm>
          <a:off x="1485223" y="3168100"/>
          <a:ext cx="6207760" cy="772160"/>
        </p:xfrm>
        <a:graphic>
          <a:graphicData uri="http://schemas.openxmlformats.org/drawingml/2006/table">
            <a:tbl>
              <a:tblPr firstRow="1" firstCol="1" bandRow="1">
                <a:tableStyleId>{5C22544A-7EE6-4342-B048-85BDC9FD1C3A}</a:tableStyleId>
              </a:tblPr>
              <a:tblGrid>
                <a:gridCol w="1736725">
                  <a:extLst>
                    <a:ext uri="{9D8B030D-6E8A-4147-A177-3AD203B41FA5}">
                      <a16:colId xmlns:a16="http://schemas.microsoft.com/office/drawing/2014/main" val="20000"/>
                    </a:ext>
                  </a:extLst>
                </a:gridCol>
                <a:gridCol w="1619885">
                  <a:extLst>
                    <a:ext uri="{9D8B030D-6E8A-4147-A177-3AD203B41FA5}">
                      <a16:colId xmlns:a16="http://schemas.microsoft.com/office/drawing/2014/main" val="20001"/>
                    </a:ext>
                  </a:extLst>
                </a:gridCol>
                <a:gridCol w="1619885">
                  <a:extLst>
                    <a:ext uri="{9D8B030D-6E8A-4147-A177-3AD203B41FA5}">
                      <a16:colId xmlns:a16="http://schemas.microsoft.com/office/drawing/2014/main" val="20002"/>
                    </a:ext>
                  </a:extLst>
                </a:gridCol>
                <a:gridCol w="1231265">
                  <a:extLst>
                    <a:ext uri="{9D8B030D-6E8A-4147-A177-3AD203B41FA5}">
                      <a16:colId xmlns:a16="http://schemas.microsoft.com/office/drawing/2014/main" val="20003"/>
                    </a:ext>
                  </a:extLst>
                </a:gridCol>
              </a:tblGrid>
              <a:tr h="0">
                <a:tc>
                  <a:txBody>
                    <a:bodyPr/>
                    <a:lstStyle/>
                    <a:p>
                      <a:pPr marL="0" marR="0">
                        <a:lnSpc>
                          <a:spcPct val="115000"/>
                        </a:lnSpc>
                        <a:spcBef>
                          <a:spcPts val="0"/>
                        </a:spcBef>
                        <a:spcAft>
                          <a:spcPts val="0"/>
                        </a:spcAft>
                      </a:pPr>
                      <a:r>
                        <a:rPr lang="en-US" sz="1600">
                          <a:effectLst/>
                        </a:rPr>
                        <a:t>Fields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Type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Constraint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A_I</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600">
                          <a:effectLst/>
                        </a:rPr>
                        <a:t>UserId</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nvarchar(450)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Primary Key</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600">
                          <a:effectLst/>
                        </a:rPr>
                        <a:t>RoleId</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nvarchar(450)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Foreign Key</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657399341"/>
              </p:ext>
            </p:extLst>
          </p:nvPr>
        </p:nvGraphicFramePr>
        <p:xfrm>
          <a:off x="1424839" y="4645287"/>
          <a:ext cx="6207760" cy="1567434"/>
        </p:xfrm>
        <a:graphic>
          <a:graphicData uri="http://schemas.openxmlformats.org/drawingml/2006/table">
            <a:tbl>
              <a:tblPr firstRow="1" firstCol="1" bandRow="1">
                <a:tableStyleId>{5C22544A-7EE6-4342-B048-85BDC9FD1C3A}</a:tableStyleId>
              </a:tblPr>
              <a:tblGrid>
                <a:gridCol w="1619885">
                  <a:extLst>
                    <a:ext uri="{9D8B030D-6E8A-4147-A177-3AD203B41FA5}">
                      <a16:colId xmlns:a16="http://schemas.microsoft.com/office/drawing/2014/main" val="20000"/>
                    </a:ext>
                  </a:extLst>
                </a:gridCol>
                <a:gridCol w="1699804">
                  <a:extLst>
                    <a:ext uri="{9D8B030D-6E8A-4147-A177-3AD203B41FA5}">
                      <a16:colId xmlns:a16="http://schemas.microsoft.com/office/drawing/2014/main" val="20001"/>
                    </a:ext>
                  </a:extLst>
                </a:gridCol>
                <a:gridCol w="1656806">
                  <a:extLst>
                    <a:ext uri="{9D8B030D-6E8A-4147-A177-3AD203B41FA5}">
                      <a16:colId xmlns:a16="http://schemas.microsoft.com/office/drawing/2014/main" val="20002"/>
                    </a:ext>
                  </a:extLst>
                </a:gridCol>
                <a:gridCol w="1231265">
                  <a:extLst>
                    <a:ext uri="{9D8B030D-6E8A-4147-A177-3AD203B41FA5}">
                      <a16:colId xmlns:a16="http://schemas.microsoft.com/office/drawing/2014/main" val="20003"/>
                    </a:ext>
                  </a:extLst>
                </a:gridCol>
              </a:tblGrid>
              <a:tr h="0">
                <a:tc>
                  <a:txBody>
                    <a:bodyPr/>
                    <a:lstStyle/>
                    <a:p>
                      <a:pPr marL="0" marR="0">
                        <a:lnSpc>
                          <a:spcPct val="115000"/>
                        </a:lnSpc>
                        <a:spcBef>
                          <a:spcPts val="0"/>
                        </a:spcBef>
                        <a:spcAft>
                          <a:spcPts val="0"/>
                        </a:spcAft>
                      </a:pPr>
                      <a:r>
                        <a:rPr lang="en-US" sz="1600">
                          <a:effectLst/>
                        </a:rPr>
                        <a:t>Fields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Type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Constraint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A_I</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600">
                          <a:effectLst/>
                        </a:rPr>
                        <a:t>UserId</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nvarchar(450)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Primary Key , Foreign Key</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600">
                          <a:effectLst/>
                        </a:rPr>
                        <a:t>LoginProvider</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nvarchar(450)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600">
                          <a:effectLst/>
                        </a:rPr>
                        <a:t>Name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nvarchar(450)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600">
                          <a:effectLst/>
                        </a:rPr>
                        <a:t>Value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nvarchar(MAX)</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13" name="Rectangle 12"/>
          <p:cNvSpPr/>
          <p:nvPr/>
        </p:nvSpPr>
        <p:spPr>
          <a:xfrm>
            <a:off x="1423365" y="4224869"/>
            <a:ext cx="2209259" cy="369332"/>
          </a:xfrm>
          <a:prstGeom prst="rect">
            <a:avLst/>
          </a:prstGeom>
        </p:spPr>
        <p:txBody>
          <a:bodyPr wrap="none">
            <a:spAutoFit/>
          </a:bodyPr>
          <a:lstStyle/>
          <a:p>
            <a:r>
              <a:rPr lang="en-US" dirty="0" err="1"/>
              <a:t>AspNetUserTokens</a:t>
            </a:r>
            <a:endParaRPr lang="en-US" dirty="0"/>
          </a:p>
        </p:txBody>
      </p:sp>
      <p:sp>
        <p:nvSpPr>
          <p:cNvPr id="14" name="TextBox 13">
            <a:extLst>
              <a:ext uri="{FF2B5EF4-FFF2-40B4-BE49-F238E27FC236}">
                <a16:creationId xmlns:a16="http://schemas.microsoft.com/office/drawing/2014/main" id="{D1B66845-781D-A966-1EB2-0889157D06C3}"/>
              </a:ext>
            </a:extLst>
          </p:cNvPr>
          <p:cNvSpPr txBox="1"/>
          <p:nvPr/>
        </p:nvSpPr>
        <p:spPr>
          <a:xfrm>
            <a:off x="-16423" y="-26835"/>
            <a:ext cx="2544417" cy="923330"/>
          </a:xfrm>
          <a:prstGeom prst="rect">
            <a:avLst/>
          </a:prstGeom>
          <a:noFill/>
        </p:spPr>
        <p:txBody>
          <a:bodyPr wrap="square" rtlCol="0">
            <a:spAutoFit/>
          </a:bodyPr>
          <a:lstStyle/>
          <a:p>
            <a:r>
              <a:rPr lang="en-US" b="1" dirty="0">
                <a:solidFill>
                  <a:schemeClr val="bg1"/>
                </a:solidFill>
              </a:rPr>
              <a:t>Table Structure</a:t>
            </a:r>
          </a:p>
          <a:p>
            <a:pPr lvl="0"/>
            <a:endParaRPr lang="en-US" b="1" dirty="0"/>
          </a:p>
          <a:p>
            <a:endParaRPr lang="en-IN" dirty="0"/>
          </a:p>
        </p:txBody>
      </p:sp>
    </p:spTree>
    <p:extLst>
      <p:ext uri="{BB962C8B-B14F-4D97-AF65-F5344CB8AC3E}">
        <p14:creationId xmlns:p14="http://schemas.microsoft.com/office/powerpoint/2010/main" val="2421877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3D1C8B-0ADA-AAEC-2989-49C4247FDA51}"/>
              </a:ext>
            </a:extLst>
          </p:cNvPr>
          <p:cNvSpPr txBox="1"/>
          <p:nvPr/>
        </p:nvSpPr>
        <p:spPr>
          <a:xfrm>
            <a:off x="355634" y="138023"/>
            <a:ext cx="2544417" cy="646331"/>
          </a:xfrm>
          <a:prstGeom prst="rect">
            <a:avLst/>
          </a:prstGeom>
          <a:noFill/>
        </p:spPr>
        <p:txBody>
          <a:bodyPr wrap="square" rtlCol="0">
            <a:spAutoFit/>
          </a:bodyPr>
          <a:lstStyle/>
          <a:p>
            <a:r>
              <a:rPr lang="en-US" dirty="0" err="1"/>
              <a:t>AspNetUsers</a:t>
            </a:r>
            <a:r>
              <a:rPr lang="en-US" dirty="0"/>
              <a:t> Table</a:t>
            </a:r>
          </a:p>
          <a:p>
            <a:endParaRPr lang="en-IN" dirty="0"/>
          </a:p>
        </p:txBody>
      </p:sp>
      <p:sp>
        <p:nvSpPr>
          <p:cNvPr id="5" name="TextBox 4">
            <a:extLst>
              <a:ext uri="{FF2B5EF4-FFF2-40B4-BE49-F238E27FC236}">
                <a16:creationId xmlns:a16="http://schemas.microsoft.com/office/drawing/2014/main" id="{93FEB1AC-7C09-AD7F-FDD0-0000F6E9D9F5}"/>
              </a:ext>
            </a:extLst>
          </p:cNvPr>
          <p:cNvSpPr txBox="1"/>
          <p:nvPr/>
        </p:nvSpPr>
        <p:spPr>
          <a:xfrm>
            <a:off x="7043782" y="138023"/>
            <a:ext cx="2544417" cy="369332"/>
          </a:xfrm>
          <a:prstGeom prst="rect">
            <a:avLst/>
          </a:prstGeom>
          <a:noFill/>
        </p:spPr>
        <p:txBody>
          <a:bodyPr wrap="square" rtlCol="0">
            <a:spAutoFit/>
          </a:bodyPr>
          <a:lstStyle/>
          <a:p>
            <a:r>
              <a:rPr lang="en-US" dirty="0"/>
              <a:t>Recipe</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2155429520"/>
              </p:ext>
            </p:extLst>
          </p:nvPr>
        </p:nvGraphicFramePr>
        <p:xfrm>
          <a:off x="260744" y="590169"/>
          <a:ext cx="5764877" cy="5311174"/>
        </p:xfrm>
        <a:graphic>
          <a:graphicData uri="http://schemas.openxmlformats.org/drawingml/2006/table">
            <a:tbl>
              <a:tblPr firstRow="1" firstCol="1" bandRow="1">
                <a:tableStyleId>{5C22544A-7EE6-4342-B048-85BDC9FD1C3A}</a:tableStyleId>
              </a:tblPr>
              <a:tblGrid>
                <a:gridCol w="1612821">
                  <a:extLst>
                    <a:ext uri="{9D8B030D-6E8A-4147-A177-3AD203B41FA5}">
                      <a16:colId xmlns:a16="http://schemas.microsoft.com/office/drawing/2014/main" val="20000"/>
                    </a:ext>
                  </a:extLst>
                </a:gridCol>
                <a:gridCol w="1535819">
                  <a:extLst>
                    <a:ext uri="{9D8B030D-6E8A-4147-A177-3AD203B41FA5}">
                      <a16:colId xmlns:a16="http://schemas.microsoft.com/office/drawing/2014/main" val="20001"/>
                    </a:ext>
                  </a:extLst>
                </a:gridCol>
                <a:gridCol w="1581319">
                  <a:extLst>
                    <a:ext uri="{9D8B030D-6E8A-4147-A177-3AD203B41FA5}">
                      <a16:colId xmlns:a16="http://schemas.microsoft.com/office/drawing/2014/main" val="20002"/>
                    </a:ext>
                  </a:extLst>
                </a:gridCol>
                <a:gridCol w="1034918">
                  <a:extLst>
                    <a:ext uri="{9D8B030D-6E8A-4147-A177-3AD203B41FA5}">
                      <a16:colId xmlns:a16="http://schemas.microsoft.com/office/drawing/2014/main" val="20003"/>
                    </a:ext>
                  </a:extLst>
                </a:gridCol>
              </a:tblGrid>
              <a:tr h="256815">
                <a:tc>
                  <a:txBody>
                    <a:bodyPr/>
                    <a:lstStyle/>
                    <a:p>
                      <a:pPr marL="0" marR="0">
                        <a:lnSpc>
                          <a:spcPct val="115000"/>
                        </a:lnSpc>
                        <a:spcBef>
                          <a:spcPts val="0"/>
                        </a:spcBef>
                        <a:spcAft>
                          <a:spcPts val="0"/>
                        </a:spcAft>
                      </a:pPr>
                      <a:r>
                        <a:rPr lang="en-US" sz="1500">
                          <a:effectLst/>
                        </a:rPr>
                        <a:t>Fields</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Type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Constraint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A_I</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00"/>
                  </a:ext>
                </a:extLst>
              </a:tr>
              <a:tr h="256815">
                <a:tc>
                  <a:txBody>
                    <a:bodyPr/>
                    <a:lstStyle/>
                    <a:p>
                      <a:pPr marL="0" marR="0">
                        <a:lnSpc>
                          <a:spcPct val="115000"/>
                        </a:lnSpc>
                        <a:spcBef>
                          <a:spcPts val="0"/>
                        </a:spcBef>
                        <a:spcAft>
                          <a:spcPts val="0"/>
                        </a:spcAft>
                      </a:pPr>
                      <a:r>
                        <a:rPr lang="en-IN" sz="1500">
                          <a:effectLst/>
                        </a:rPr>
                        <a:t>Id</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nvarchar(450)</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Primary Key</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01"/>
                  </a:ext>
                </a:extLst>
              </a:tr>
              <a:tr h="256815">
                <a:tc>
                  <a:txBody>
                    <a:bodyPr/>
                    <a:lstStyle/>
                    <a:p>
                      <a:pPr marL="0" marR="0">
                        <a:lnSpc>
                          <a:spcPct val="115000"/>
                        </a:lnSpc>
                        <a:spcBef>
                          <a:spcPts val="0"/>
                        </a:spcBef>
                        <a:spcAft>
                          <a:spcPts val="0"/>
                        </a:spcAft>
                      </a:pPr>
                      <a:r>
                        <a:rPr lang="en-IN" sz="1500">
                          <a:effectLst/>
                        </a:rPr>
                        <a:t>UserName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nvarchar(256)</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02"/>
                  </a:ext>
                </a:extLst>
              </a:tr>
              <a:tr h="256815">
                <a:tc>
                  <a:txBody>
                    <a:bodyPr/>
                    <a:lstStyle/>
                    <a:p>
                      <a:pPr marL="0" marR="0">
                        <a:lnSpc>
                          <a:spcPct val="115000"/>
                        </a:lnSpc>
                        <a:spcBef>
                          <a:spcPts val="0"/>
                        </a:spcBef>
                        <a:spcAft>
                          <a:spcPts val="0"/>
                        </a:spcAft>
                      </a:pPr>
                      <a:r>
                        <a:rPr lang="en-IN" sz="1500">
                          <a:effectLst/>
                        </a:rPr>
                        <a:t>Email</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nvarchar(256)</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03"/>
                  </a:ext>
                </a:extLst>
              </a:tr>
              <a:tr h="256815">
                <a:tc>
                  <a:txBody>
                    <a:bodyPr/>
                    <a:lstStyle/>
                    <a:p>
                      <a:pPr marL="0" marR="0">
                        <a:lnSpc>
                          <a:spcPct val="115000"/>
                        </a:lnSpc>
                        <a:spcBef>
                          <a:spcPts val="0"/>
                        </a:spcBef>
                        <a:spcAft>
                          <a:spcPts val="0"/>
                        </a:spcAft>
                      </a:pPr>
                      <a:r>
                        <a:rPr lang="en-IN" sz="1500">
                          <a:effectLst/>
                        </a:rPr>
                        <a:t>PasswordHash</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nvarchar(256)</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04"/>
                  </a:ext>
                </a:extLst>
              </a:tr>
              <a:tr h="501557">
                <a:tc>
                  <a:txBody>
                    <a:bodyPr/>
                    <a:lstStyle/>
                    <a:p>
                      <a:pPr marL="0" marR="0">
                        <a:lnSpc>
                          <a:spcPct val="115000"/>
                        </a:lnSpc>
                        <a:spcBef>
                          <a:spcPts val="0"/>
                        </a:spcBef>
                        <a:spcAft>
                          <a:spcPts val="0"/>
                        </a:spcAft>
                      </a:pPr>
                      <a:r>
                        <a:rPr lang="en-IN" sz="1500">
                          <a:effectLst/>
                        </a:rPr>
                        <a:t>SecurityStamp</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nvarchar(MAX)</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05"/>
                  </a:ext>
                </a:extLst>
              </a:tr>
              <a:tr h="501557">
                <a:tc>
                  <a:txBody>
                    <a:bodyPr/>
                    <a:lstStyle/>
                    <a:p>
                      <a:pPr marL="0" marR="0">
                        <a:lnSpc>
                          <a:spcPct val="115000"/>
                        </a:lnSpc>
                        <a:spcBef>
                          <a:spcPts val="0"/>
                        </a:spcBef>
                        <a:spcAft>
                          <a:spcPts val="0"/>
                        </a:spcAft>
                      </a:pPr>
                      <a:r>
                        <a:rPr lang="en-IN" sz="1500">
                          <a:effectLst/>
                        </a:rPr>
                        <a:t>ConcurrencyStamp</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nvarchar(MAX)</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06"/>
                  </a:ext>
                </a:extLst>
              </a:tr>
              <a:tr h="501557">
                <a:tc>
                  <a:txBody>
                    <a:bodyPr/>
                    <a:lstStyle/>
                    <a:p>
                      <a:pPr marL="0" marR="0">
                        <a:lnSpc>
                          <a:spcPct val="115000"/>
                        </a:lnSpc>
                        <a:spcBef>
                          <a:spcPts val="0"/>
                        </a:spcBef>
                        <a:spcAft>
                          <a:spcPts val="0"/>
                        </a:spcAft>
                      </a:pPr>
                      <a:r>
                        <a:rPr lang="en-IN" sz="1500">
                          <a:effectLst/>
                        </a:rPr>
                        <a:t>PhoneNumber</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nvarchar(MAX)</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07"/>
                  </a:ext>
                </a:extLst>
              </a:tr>
              <a:tr h="501557">
                <a:tc>
                  <a:txBody>
                    <a:bodyPr/>
                    <a:lstStyle/>
                    <a:p>
                      <a:pPr marL="0" marR="0">
                        <a:lnSpc>
                          <a:spcPct val="115000"/>
                        </a:lnSpc>
                        <a:spcBef>
                          <a:spcPts val="0"/>
                        </a:spcBef>
                        <a:spcAft>
                          <a:spcPts val="0"/>
                        </a:spcAft>
                      </a:pPr>
                      <a:r>
                        <a:rPr lang="en-IN" sz="1500">
                          <a:effectLst/>
                        </a:rPr>
                        <a:t>Gender</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nvarchar(MAX)</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08"/>
                  </a:ext>
                </a:extLst>
              </a:tr>
              <a:tr h="501557">
                <a:tc>
                  <a:txBody>
                    <a:bodyPr/>
                    <a:lstStyle/>
                    <a:p>
                      <a:pPr marL="0" marR="0">
                        <a:lnSpc>
                          <a:spcPct val="115000"/>
                        </a:lnSpc>
                        <a:spcBef>
                          <a:spcPts val="0"/>
                        </a:spcBef>
                        <a:spcAft>
                          <a:spcPts val="0"/>
                        </a:spcAft>
                      </a:pPr>
                      <a:r>
                        <a:rPr lang="en-IN" sz="1500">
                          <a:effectLst/>
                        </a:rPr>
                        <a:t>ImageFilePath</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nvarchar(MAX)</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09"/>
                  </a:ext>
                </a:extLst>
              </a:tr>
              <a:tr h="256815">
                <a:tc>
                  <a:txBody>
                    <a:bodyPr/>
                    <a:lstStyle/>
                    <a:p>
                      <a:pPr marL="0" marR="0">
                        <a:lnSpc>
                          <a:spcPct val="115000"/>
                        </a:lnSpc>
                        <a:spcBef>
                          <a:spcPts val="0"/>
                        </a:spcBef>
                        <a:spcAft>
                          <a:spcPts val="0"/>
                        </a:spcAft>
                      </a:pPr>
                      <a:r>
                        <a:rPr lang="en-IN" sz="1500">
                          <a:effectLst/>
                        </a:rPr>
                        <a:t>IsActive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bit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10"/>
                  </a:ext>
                </a:extLst>
              </a:tr>
              <a:tr h="256815">
                <a:tc>
                  <a:txBody>
                    <a:bodyPr/>
                    <a:lstStyle/>
                    <a:p>
                      <a:pPr marL="0" marR="0">
                        <a:lnSpc>
                          <a:spcPct val="115000"/>
                        </a:lnSpc>
                        <a:spcBef>
                          <a:spcPts val="0"/>
                        </a:spcBef>
                        <a:spcAft>
                          <a:spcPts val="0"/>
                        </a:spcAft>
                      </a:pPr>
                      <a:r>
                        <a:rPr lang="en-IN" sz="1500">
                          <a:effectLst/>
                        </a:rPr>
                        <a:t>CreatedAt</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datetime2(7)</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11"/>
                  </a:ext>
                </a:extLst>
              </a:tr>
              <a:tr h="501557">
                <a:tc>
                  <a:txBody>
                    <a:bodyPr/>
                    <a:lstStyle/>
                    <a:p>
                      <a:pPr marL="0" marR="0">
                        <a:lnSpc>
                          <a:spcPct val="115000"/>
                        </a:lnSpc>
                        <a:spcBef>
                          <a:spcPts val="0"/>
                        </a:spcBef>
                        <a:spcAft>
                          <a:spcPts val="0"/>
                        </a:spcAft>
                      </a:pPr>
                      <a:r>
                        <a:rPr lang="en-IN" sz="1500">
                          <a:effectLst/>
                        </a:rPr>
                        <a:t>FirstName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nvarchar(MAX)</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12"/>
                  </a:ext>
                </a:extLst>
              </a:tr>
              <a:tr h="501557">
                <a:tc>
                  <a:txBody>
                    <a:bodyPr/>
                    <a:lstStyle/>
                    <a:p>
                      <a:pPr marL="0" marR="0">
                        <a:lnSpc>
                          <a:spcPct val="115000"/>
                        </a:lnSpc>
                        <a:spcBef>
                          <a:spcPts val="0"/>
                        </a:spcBef>
                        <a:spcAft>
                          <a:spcPts val="0"/>
                        </a:spcAft>
                      </a:pPr>
                      <a:r>
                        <a:rPr lang="en-IN" sz="1500">
                          <a:effectLst/>
                        </a:rPr>
                        <a:t>LastName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nvarchar(MAX)</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a:effectLst/>
                        </a:rPr>
                        <a:t> </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tc>
                  <a:txBody>
                    <a:bodyPr/>
                    <a:lstStyle/>
                    <a:p>
                      <a:pPr marL="0" marR="0">
                        <a:lnSpc>
                          <a:spcPct val="115000"/>
                        </a:lnSpc>
                        <a:spcBef>
                          <a:spcPts val="0"/>
                        </a:spcBef>
                        <a:spcAft>
                          <a:spcPts val="0"/>
                        </a:spcAft>
                      </a:pPr>
                      <a:r>
                        <a:rPr lang="en-US" sz="1500" dirty="0">
                          <a:effectLst/>
                        </a:rPr>
                        <a:t> </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146" marR="63146" marT="0" marB="0"/>
                </a:tc>
                <a:extLst>
                  <a:ext uri="{0D108BD9-81ED-4DB2-BD59-A6C34878D82A}">
                    <a16:rowId xmlns:a16="http://schemas.microsoft.com/office/drawing/2014/main" val="1001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84013831"/>
              </p:ext>
            </p:extLst>
          </p:nvPr>
        </p:nvGraphicFramePr>
        <p:xfrm>
          <a:off x="6616460" y="586600"/>
          <a:ext cx="5296619" cy="5262108"/>
        </p:xfrm>
        <a:graphic>
          <a:graphicData uri="http://schemas.openxmlformats.org/drawingml/2006/table">
            <a:tbl>
              <a:tblPr firstRow="1" firstCol="1" bandRow="1">
                <a:tableStyleId>{5C22544A-7EE6-4342-B048-85BDC9FD1C3A}</a:tableStyleId>
              </a:tblPr>
              <a:tblGrid>
                <a:gridCol w="1833897">
                  <a:extLst>
                    <a:ext uri="{9D8B030D-6E8A-4147-A177-3AD203B41FA5}">
                      <a16:colId xmlns:a16="http://schemas.microsoft.com/office/drawing/2014/main" val="20000"/>
                    </a:ext>
                  </a:extLst>
                </a:gridCol>
                <a:gridCol w="1412004">
                  <a:extLst>
                    <a:ext uri="{9D8B030D-6E8A-4147-A177-3AD203B41FA5}">
                      <a16:colId xmlns:a16="http://schemas.microsoft.com/office/drawing/2014/main" val="20001"/>
                    </a:ext>
                  </a:extLst>
                </a:gridCol>
                <a:gridCol w="1358601">
                  <a:extLst>
                    <a:ext uri="{9D8B030D-6E8A-4147-A177-3AD203B41FA5}">
                      <a16:colId xmlns:a16="http://schemas.microsoft.com/office/drawing/2014/main" val="20002"/>
                    </a:ext>
                  </a:extLst>
                </a:gridCol>
                <a:gridCol w="692117">
                  <a:extLst>
                    <a:ext uri="{9D8B030D-6E8A-4147-A177-3AD203B41FA5}">
                      <a16:colId xmlns:a16="http://schemas.microsoft.com/office/drawing/2014/main" val="20003"/>
                    </a:ext>
                  </a:extLst>
                </a:gridCol>
              </a:tblGrid>
              <a:tr h="276953">
                <a:tc>
                  <a:txBody>
                    <a:bodyPr/>
                    <a:lstStyle/>
                    <a:p>
                      <a:pPr marL="0" marR="0">
                        <a:lnSpc>
                          <a:spcPct val="115000"/>
                        </a:lnSpc>
                        <a:spcBef>
                          <a:spcPts val="0"/>
                        </a:spcBef>
                        <a:spcAft>
                          <a:spcPts val="0"/>
                        </a:spcAft>
                      </a:pPr>
                      <a:r>
                        <a:rPr lang="en-US" sz="1100" dirty="0">
                          <a:effectLst/>
                        </a:rPr>
                        <a:t>Fields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A_I</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00"/>
                  </a:ext>
                </a:extLst>
              </a:tr>
              <a:tr h="276953">
                <a:tc>
                  <a:txBody>
                    <a:bodyPr/>
                    <a:lstStyle/>
                    <a:p>
                      <a:pPr marL="0" marR="0">
                        <a:lnSpc>
                          <a:spcPct val="115000"/>
                        </a:lnSpc>
                        <a:spcBef>
                          <a:spcPts val="0"/>
                        </a:spcBef>
                        <a:spcAft>
                          <a:spcPts val="0"/>
                        </a:spcAft>
                      </a:pPr>
                      <a:r>
                        <a:rPr lang="en-US" sz="1100">
                          <a:effectLst/>
                        </a:rPr>
                        <a:t>RecipeId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nvarchar(450)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Primary 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01"/>
                  </a:ext>
                </a:extLst>
              </a:tr>
              <a:tr h="276953">
                <a:tc>
                  <a:txBody>
                    <a:bodyPr/>
                    <a:lstStyle/>
                    <a:p>
                      <a:pPr marL="0" marR="0">
                        <a:lnSpc>
                          <a:spcPct val="115000"/>
                        </a:lnSpc>
                        <a:spcBef>
                          <a:spcPts val="0"/>
                        </a:spcBef>
                        <a:spcAft>
                          <a:spcPts val="0"/>
                        </a:spcAft>
                      </a:pPr>
                      <a:r>
                        <a:rPr lang="en-US" sz="1100">
                          <a:effectLst/>
                        </a:rPr>
                        <a:t>UserId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nvarchar(450)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Foreign 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02"/>
                  </a:ext>
                </a:extLst>
              </a:tr>
              <a:tr h="276953">
                <a:tc>
                  <a:txBody>
                    <a:bodyPr/>
                    <a:lstStyle/>
                    <a:p>
                      <a:pPr marL="0" marR="0">
                        <a:lnSpc>
                          <a:spcPct val="115000"/>
                        </a:lnSpc>
                        <a:spcBef>
                          <a:spcPts val="0"/>
                        </a:spcBef>
                        <a:spcAft>
                          <a:spcPts val="0"/>
                        </a:spcAft>
                      </a:pPr>
                      <a:r>
                        <a:rPr lang="en-US" sz="1100">
                          <a:effectLst/>
                        </a:rPr>
                        <a:t>CategoryId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nvarchar(450)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Foreign 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03"/>
                  </a:ext>
                </a:extLst>
              </a:tr>
              <a:tr h="276953">
                <a:tc>
                  <a:txBody>
                    <a:bodyPr/>
                    <a:lstStyle/>
                    <a:p>
                      <a:pPr marL="0" marR="0">
                        <a:lnSpc>
                          <a:spcPct val="115000"/>
                        </a:lnSpc>
                        <a:spcBef>
                          <a:spcPts val="0"/>
                        </a:spcBef>
                        <a:spcAft>
                          <a:spcPts val="0"/>
                        </a:spcAft>
                      </a:pPr>
                      <a:r>
                        <a:rPr lang="en-US" sz="1100">
                          <a:effectLst/>
                        </a:rPr>
                        <a:t>RecipeTitle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varchar(255)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04"/>
                  </a:ext>
                </a:extLst>
              </a:tr>
              <a:tr h="276953">
                <a:tc>
                  <a:txBody>
                    <a:bodyPr/>
                    <a:lstStyle/>
                    <a:p>
                      <a:pPr marL="0" marR="0">
                        <a:lnSpc>
                          <a:spcPct val="115000"/>
                        </a:lnSpc>
                        <a:spcBef>
                          <a:spcPts val="0"/>
                        </a:spcBef>
                        <a:spcAft>
                          <a:spcPts val="0"/>
                        </a:spcAft>
                      </a:pPr>
                      <a:r>
                        <a:rPr lang="en-US" sz="1100">
                          <a:effectLst/>
                        </a:rPr>
                        <a:t>CuisineId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nvarchar(450)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Foreign 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05"/>
                  </a:ext>
                </a:extLst>
              </a:tr>
              <a:tr h="553907">
                <a:tc>
                  <a:txBody>
                    <a:bodyPr/>
                    <a:lstStyle/>
                    <a:p>
                      <a:pPr marL="0" marR="0">
                        <a:lnSpc>
                          <a:spcPct val="115000"/>
                        </a:lnSpc>
                        <a:spcBef>
                          <a:spcPts val="0"/>
                        </a:spcBef>
                        <a:spcAft>
                          <a:spcPts val="0"/>
                        </a:spcAft>
                      </a:pPr>
                      <a:r>
                        <a:rPr lang="en-US" sz="1100">
                          <a:effectLst/>
                        </a:rPr>
                        <a:t>RecipeshortDescription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text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06"/>
                  </a:ext>
                </a:extLst>
              </a:tr>
              <a:tr h="276953">
                <a:tc>
                  <a:txBody>
                    <a:bodyPr/>
                    <a:lstStyle/>
                    <a:p>
                      <a:pPr marL="0" marR="0">
                        <a:lnSpc>
                          <a:spcPct val="115000"/>
                        </a:lnSpc>
                        <a:spcBef>
                          <a:spcPts val="0"/>
                        </a:spcBef>
                        <a:spcAft>
                          <a:spcPts val="0"/>
                        </a:spcAft>
                      </a:pPr>
                      <a:r>
                        <a:rPr lang="en-US" sz="1100">
                          <a:effectLst/>
                        </a:rPr>
                        <a:t>RecipeDescription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text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07"/>
                  </a:ext>
                </a:extLst>
              </a:tr>
              <a:tr h="276953">
                <a:tc>
                  <a:txBody>
                    <a:bodyPr/>
                    <a:lstStyle/>
                    <a:p>
                      <a:pPr marL="0" marR="0">
                        <a:lnSpc>
                          <a:spcPct val="115000"/>
                        </a:lnSpc>
                        <a:spcBef>
                          <a:spcPts val="0"/>
                        </a:spcBef>
                        <a:spcAft>
                          <a:spcPts val="0"/>
                        </a:spcAft>
                      </a:pPr>
                      <a:r>
                        <a:rPr lang="en-US" sz="1100">
                          <a:effectLst/>
                        </a:rPr>
                        <a:t>PreparationTime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time(7)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08"/>
                  </a:ext>
                </a:extLst>
              </a:tr>
              <a:tr h="276953">
                <a:tc>
                  <a:txBody>
                    <a:bodyPr/>
                    <a:lstStyle/>
                    <a:p>
                      <a:pPr marL="0" marR="0">
                        <a:lnSpc>
                          <a:spcPct val="115000"/>
                        </a:lnSpc>
                        <a:spcBef>
                          <a:spcPts val="0"/>
                        </a:spcBef>
                        <a:spcAft>
                          <a:spcPts val="0"/>
                        </a:spcAft>
                      </a:pPr>
                      <a:r>
                        <a:rPr lang="en-US" sz="1100">
                          <a:effectLst/>
                        </a:rPr>
                        <a:t>CookingTime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time(7)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09"/>
                  </a:ext>
                </a:extLst>
              </a:tr>
              <a:tr h="276953">
                <a:tc>
                  <a:txBody>
                    <a:bodyPr/>
                    <a:lstStyle/>
                    <a:p>
                      <a:pPr marL="0" marR="0">
                        <a:lnSpc>
                          <a:spcPct val="115000"/>
                        </a:lnSpc>
                        <a:spcBef>
                          <a:spcPts val="0"/>
                        </a:spcBef>
                        <a:spcAft>
                          <a:spcPts val="0"/>
                        </a:spcAft>
                      </a:pPr>
                      <a:r>
                        <a:rPr lang="en-US" sz="1100">
                          <a:effectLst/>
                        </a:rPr>
                        <a:t>Serving</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10"/>
                  </a:ext>
                </a:extLst>
              </a:tr>
              <a:tr h="276953">
                <a:tc>
                  <a:txBody>
                    <a:bodyPr/>
                    <a:lstStyle/>
                    <a:p>
                      <a:pPr marL="0" marR="0">
                        <a:lnSpc>
                          <a:spcPct val="115000"/>
                        </a:lnSpc>
                        <a:spcBef>
                          <a:spcPts val="0"/>
                        </a:spcBef>
                        <a:spcAft>
                          <a:spcPts val="0"/>
                        </a:spcAft>
                      </a:pPr>
                      <a:r>
                        <a:rPr lang="en-US" sz="1100">
                          <a:effectLst/>
                        </a:rPr>
                        <a:t>Views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11"/>
                  </a:ext>
                </a:extLst>
              </a:tr>
              <a:tr h="276953">
                <a:tc>
                  <a:txBody>
                    <a:bodyPr/>
                    <a:lstStyle/>
                    <a:p>
                      <a:pPr marL="0" marR="0">
                        <a:lnSpc>
                          <a:spcPct val="115000"/>
                        </a:lnSpc>
                        <a:spcBef>
                          <a:spcPts val="0"/>
                        </a:spcBef>
                        <a:spcAft>
                          <a:spcPts val="0"/>
                        </a:spcAft>
                      </a:pPr>
                      <a:r>
                        <a:rPr lang="en-US" sz="1100">
                          <a:effectLst/>
                        </a:rPr>
                        <a:t>Ingridients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nvarchar(MAX)</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12"/>
                  </a:ext>
                </a:extLst>
              </a:tr>
              <a:tr h="276953">
                <a:tc>
                  <a:txBody>
                    <a:bodyPr/>
                    <a:lstStyle/>
                    <a:p>
                      <a:pPr marL="0" marR="0">
                        <a:lnSpc>
                          <a:spcPct val="115000"/>
                        </a:lnSpc>
                        <a:spcBef>
                          <a:spcPts val="0"/>
                        </a:spcBef>
                        <a:spcAft>
                          <a:spcPts val="0"/>
                        </a:spcAft>
                      </a:pPr>
                      <a:r>
                        <a:rPr lang="en-US" sz="1100">
                          <a:effectLst/>
                        </a:rPr>
                        <a:t>Nutrition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nvarchar(MAX)</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13"/>
                  </a:ext>
                </a:extLst>
              </a:tr>
              <a:tr h="276953">
                <a:tc>
                  <a:txBody>
                    <a:bodyPr/>
                    <a:lstStyle/>
                    <a:p>
                      <a:pPr marL="0" marR="0">
                        <a:lnSpc>
                          <a:spcPct val="115000"/>
                        </a:lnSpc>
                        <a:spcBef>
                          <a:spcPts val="0"/>
                        </a:spcBef>
                        <a:spcAft>
                          <a:spcPts val="0"/>
                        </a:spcAft>
                      </a:pPr>
                      <a:r>
                        <a:rPr lang="en-US" sz="1100">
                          <a:effectLst/>
                        </a:rPr>
                        <a:t>RecipeImage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nvarchar(MAX)</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14"/>
                  </a:ext>
                </a:extLst>
              </a:tr>
              <a:tr h="276953">
                <a:tc>
                  <a:txBody>
                    <a:bodyPr/>
                    <a:lstStyle/>
                    <a:p>
                      <a:pPr marL="0" marR="0">
                        <a:lnSpc>
                          <a:spcPct val="115000"/>
                        </a:lnSpc>
                        <a:spcBef>
                          <a:spcPts val="0"/>
                        </a:spcBef>
                        <a:spcAft>
                          <a:spcPts val="0"/>
                        </a:spcAft>
                      </a:pPr>
                      <a:r>
                        <a:rPr lang="en-US" sz="1100">
                          <a:effectLst/>
                        </a:rPr>
                        <a:t>IsActive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bit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15"/>
                  </a:ext>
                </a:extLst>
              </a:tr>
              <a:tr h="276953">
                <a:tc>
                  <a:txBody>
                    <a:bodyPr/>
                    <a:lstStyle/>
                    <a:p>
                      <a:pPr marL="0" marR="0">
                        <a:lnSpc>
                          <a:spcPct val="115000"/>
                        </a:lnSpc>
                        <a:spcBef>
                          <a:spcPts val="0"/>
                        </a:spcBef>
                        <a:spcAft>
                          <a:spcPts val="0"/>
                        </a:spcAft>
                      </a:pPr>
                      <a:r>
                        <a:rPr lang="en-US" sz="1100">
                          <a:effectLst/>
                        </a:rPr>
                        <a:t>CreatedAt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datetime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16"/>
                  </a:ext>
                </a:extLst>
              </a:tr>
              <a:tr h="276953">
                <a:tc>
                  <a:txBody>
                    <a:bodyPr/>
                    <a:lstStyle/>
                    <a:p>
                      <a:pPr marL="0" marR="0">
                        <a:lnSpc>
                          <a:spcPct val="115000"/>
                        </a:lnSpc>
                        <a:spcBef>
                          <a:spcPts val="0"/>
                        </a:spcBef>
                        <a:spcAft>
                          <a:spcPts val="0"/>
                        </a:spcAft>
                      </a:pPr>
                      <a:r>
                        <a:rPr lang="en-US" sz="1100">
                          <a:effectLst/>
                        </a:rPr>
                        <a:t>UpdatedAt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dirty="0" err="1">
                          <a:effectLst/>
                        </a:rPr>
                        <a:t>datetime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tc>
                  <a:txBody>
                    <a:bodyPr/>
                    <a:lstStyle/>
                    <a:p>
                      <a:pPr marL="0" marR="0">
                        <a:lnSpc>
                          <a:spcPct val="115000"/>
                        </a:lnSpc>
                        <a:spcBef>
                          <a:spcPts val="0"/>
                        </a:spcBef>
                        <a:spcAft>
                          <a:spcPts val="0"/>
                        </a:spcAft>
                      </a:pPr>
                      <a:r>
                        <a:rPr lang="en-US" sz="11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528" marR="46528" marT="0" marB="0"/>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08195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6339250"/>
              </p:ext>
            </p:extLst>
          </p:nvPr>
        </p:nvGraphicFramePr>
        <p:xfrm>
          <a:off x="1925641" y="541069"/>
          <a:ext cx="6229830" cy="3614740"/>
        </p:xfrm>
        <a:graphic>
          <a:graphicData uri="http://schemas.openxmlformats.org/drawingml/2006/table">
            <a:tbl>
              <a:tblPr firstRow="1" firstCol="1" bandRow="1">
                <a:tableStyleId>{5C22544A-7EE6-4342-B048-85BDC9FD1C3A}</a:tableStyleId>
              </a:tblPr>
              <a:tblGrid>
                <a:gridCol w="1707001">
                  <a:extLst>
                    <a:ext uri="{9D8B030D-6E8A-4147-A177-3AD203B41FA5}">
                      <a16:colId xmlns:a16="http://schemas.microsoft.com/office/drawing/2014/main" val="20000"/>
                    </a:ext>
                  </a:extLst>
                </a:gridCol>
                <a:gridCol w="1701361">
                  <a:extLst>
                    <a:ext uri="{9D8B030D-6E8A-4147-A177-3AD203B41FA5}">
                      <a16:colId xmlns:a16="http://schemas.microsoft.com/office/drawing/2014/main" val="20001"/>
                    </a:ext>
                  </a:extLst>
                </a:gridCol>
                <a:gridCol w="1627008">
                  <a:extLst>
                    <a:ext uri="{9D8B030D-6E8A-4147-A177-3AD203B41FA5}">
                      <a16:colId xmlns:a16="http://schemas.microsoft.com/office/drawing/2014/main" val="20002"/>
                    </a:ext>
                  </a:extLst>
                </a:gridCol>
                <a:gridCol w="1194460">
                  <a:extLst>
                    <a:ext uri="{9D8B030D-6E8A-4147-A177-3AD203B41FA5}">
                      <a16:colId xmlns:a16="http://schemas.microsoft.com/office/drawing/2014/main" val="20003"/>
                    </a:ext>
                  </a:extLst>
                </a:gridCol>
              </a:tblGrid>
              <a:tr h="278057">
                <a:tc>
                  <a:txBody>
                    <a:bodyPr/>
                    <a:lstStyle/>
                    <a:p>
                      <a:pPr marL="0" marR="0">
                        <a:lnSpc>
                          <a:spcPct val="115000"/>
                        </a:lnSpc>
                        <a:spcBef>
                          <a:spcPts val="0"/>
                        </a:spcBef>
                        <a:spcAft>
                          <a:spcPts val="0"/>
                        </a:spcAft>
                      </a:pPr>
                      <a:r>
                        <a:rPr lang="en-US" sz="1600" dirty="0">
                          <a:effectLst/>
                        </a:rPr>
                        <a:t>Fields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Type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Constraint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A_I</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00"/>
                  </a:ext>
                </a:extLst>
              </a:tr>
              <a:tr h="278057">
                <a:tc>
                  <a:txBody>
                    <a:bodyPr/>
                    <a:lstStyle/>
                    <a:p>
                      <a:pPr marL="0" marR="0">
                        <a:lnSpc>
                          <a:spcPct val="115000"/>
                        </a:lnSpc>
                        <a:spcBef>
                          <a:spcPts val="0"/>
                        </a:spcBef>
                        <a:spcAft>
                          <a:spcPts val="0"/>
                        </a:spcAft>
                      </a:pPr>
                      <a:r>
                        <a:rPr lang="en-US" sz="1600">
                          <a:effectLst/>
                        </a:rPr>
                        <a:t>BlogId</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nvarchar(450)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Primary Key</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01"/>
                  </a:ext>
                </a:extLst>
              </a:tr>
              <a:tr h="278057">
                <a:tc>
                  <a:txBody>
                    <a:bodyPr/>
                    <a:lstStyle/>
                    <a:p>
                      <a:pPr marL="0" marR="0">
                        <a:lnSpc>
                          <a:spcPct val="115000"/>
                        </a:lnSpc>
                        <a:spcBef>
                          <a:spcPts val="0"/>
                        </a:spcBef>
                        <a:spcAft>
                          <a:spcPts val="0"/>
                        </a:spcAft>
                      </a:pPr>
                      <a:r>
                        <a:rPr lang="en-US" sz="1600">
                          <a:effectLst/>
                        </a:rPr>
                        <a:t>CategoryId</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nvarchar(450)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Foreign Key</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02"/>
                  </a:ext>
                </a:extLst>
              </a:tr>
              <a:tr h="278057">
                <a:tc>
                  <a:txBody>
                    <a:bodyPr/>
                    <a:lstStyle/>
                    <a:p>
                      <a:pPr marL="0" marR="0">
                        <a:lnSpc>
                          <a:spcPct val="115000"/>
                        </a:lnSpc>
                        <a:spcBef>
                          <a:spcPts val="0"/>
                        </a:spcBef>
                        <a:spcAft>
                          <a:spcPts val="0"/>
                        </a:spcAft>
                      </a:pPr>
                      <a:r>
                        <a:rPr lang="en-US" sz="1600">
                          <a:effectLst/>
                        </a:rPr>
                        <a:t>UserId</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nvarchar(450)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Foreign Key</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03"/>
                  </a:ext>
                </a:extLst>
              </a:tr>
              <a:tr h="278057">
                <a:tc>
                  <a:txBody>
                    <a:bodyPr/>
                    <a:lstStyle/>
                    <a:p>
                      <a:pPr marL="0" marR="0">
                        <a:lnSpc>
                          <a:spcPct val="115000"/>
                        </a:lnSpc>
                        <a:spcBef>
                          <a:spcPts val="0"/>
                        </a:spcBef>
                        <a:spcAft>
                          <a:spcPts val="0"/>
                        </a:spcAft>
                      </a:pPr>
                      <a:r>
                        <a:rPr lang="en-US" sz="1600">
                          <a:effectLst/>
                        </a:rPr>
                        <a:t>BlogTitle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varchar(255)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04"/>
                  </a:ext>
                </a:extLst>
              </a:tr>
              <a:tr h="556113">
                <a:tc>
                  <a:txBody>
                    <a:bodyPr/>
                    <a:lstStyle/>
                    <a:p>
                      <a:pPr marL="0" marR="0">
                        <a:lnSpc>
                          <a:spcPct val="115000"/>
                        </a:lnSpc>
                        <a:spcBef>
                          <a:spcPts val="0"/>
                        </a:spcBef>
                        <a:spcAft>
                          <a:spcPts val="0"/>
                        </a:spcAft>
                      </a:pPr>
                      <a:r>
                        <a:rPr lang="en-US" sz="1600">
                          <a:effectLst/>
                        </a:rPr>
                        <a:t>BlogshortDescription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text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05"/>
                  </a:ext>
                </a:extLst>
              </a:tr>
              <a:tr h="278057">
                <a:tc>
                  <a:txBody>
                    <a:bodyPr/>
                    <a:lstStyle/>
                    <a:p>
                      <a:pPr marL="0" marR="0">
                        <a:lnSpc>
                          <a:spcPct val="115000"/>
                        </a:lnSpc>
                        <a:spcBef>
                          <a:spcPts val="0"/>
                        </a:spcBef>
                        <a:spcAft>
                          <a:spcPts val="0"/>
                        </a:spcAft>
                      </a:pPr>
                      <a:r>
                        <a:rPr lang="en-US" sz="1600">
                          <a:effectLst/>
                        </a:rPr>
                        <a:t>BlogContents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text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06"/>
                  </a:ext>
                </a:extLst>
              </a:tr>
              <a:tr h="278057">
                <a:tc>
                  <a:txBody>
                    <a:bodyPr/>
                    <a:lstStyle/>
                    <a:p>
                      <a:pPr marL="0" marR="0">
                        <a:lnSpc>
                          <a:spcPct val="115000"/>
                        </a:lnSpc>
                        <a:spcBef>
                          <a:spcPts val="0"/>
                        </a:spcBef>
                        <a:spcAft>
                          <a:spcPts val="0"/>
                        </a:spcAft>
                      </a:pPr>
                      <a:r>
                        <a:rPr lang="en-US" sz="1600">
                          <a:effectLst/>
                        </a:rPr>
                        <a:t>BlogImage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nvarchar(MAX)</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07"/>
                  </a:ext>
                </a:extLst>
              </a:tr>
              <a:tr h="278057">
                <a:tc>
                  <a:txBody>
                    <a:bodyPr/>
                    <a:lstStyle/>
                    <a:p>
                      <a:pPr marL="0" marR="0">
                        <a:lnSpc>
                          <a:spcPct val="115000"/>
                        </a:lnSpc>
                        <a:spcBef>
                          <a:spcPts val="0"/>
                        </a:spcBef>
                        <a:spcAft>
                          <a:spcPts val="0"/>
                        </a:spcAft>
                      </a:pPr>
                      <a:r>
                        <a:rPr lang="en-US" sz="1600">
                          <a:effectLst/>
                        </a:rPr>
                        <a:t>BlogIsActive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bit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08"/>
                  </a:ext>
                </a:extLst>
              </a:tr>
              <a:tr h="278057">
                <a:tc>
                  <a:txBody>
                    <a:bodyPr/>
                    <a:lstStyle/>
                    <a:p>
                      <a:pPr marL="0" marR="0">
                        <a:lnSpc>
                          <a:spcPct val="115000"/>
                        </a:lnSpc>
                        <a:spcBef>
                          <a:spcPts val="0"/>
                        </a:spcBef>
                        <a:spcAft>
                          <a:spcPts val="0"/>
                        </a:spcAft>
                      </a:pPr>
                      <a:r>
                        <a:rPr lang="en-US" sz="1600">
                          <a:effectLst/>
                        </a:rPr>
                        <a:t>CreatedAt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datetime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09"/>
                  </a:ext>
                </a:extLst>
              </a:tr>
              <a:tr h="278057">
                <a:tc>
                  <a:txBody>
                    <a:bodyPr/>
                    <a:lstStyle/>
                    <a:p>
                      <a:pPr marL="0" marR="0">
                        <a:lnSpc>
                          <a:spcPct val="115000"/>
                        </a:lnSpc>
                        <a:spcBef>
                          <a:spcPts val="0"/>
                        </a:spcBef>
                        <a:spcAft>
                          <a:spcPts val="0"/>
                        </a:spcAft>
                      </a:pPr>
                      <a:r>
                        <a:rPr lang="en-US" sz="1600">
                          <a:effectLst/>
                        </a:rPr>
                        <a:t>UpdatedAt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datetime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10"/>
                  </a:ext>
                </a:extLst>
              </a:tr>
              <a:tr h="278057">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tc>
                  <a:txBody>
                    <a:bodyPr/>
                    <a:lstStyle/>
                    <a:p>
                      <a:pPr marL="0" marR="0">
                        <a:lnSpc>
                          <a:spcPct val="115000"/>
                        </a:lnSpc>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003" marR="68003" marT="0" marB="0"/>
                </a:tc>
                <a:extLst>
                  <a:ext uri="{0D108BD9-81ED-4DB2-BD59-A6C34878D82A}">
                    <a16:rowId xmlns:a16="http://schemas.microsoft.com/office/drawing/2014/main" val="10011"/>
                  </a:ext>
                </a:extLst>
              </a:tr>
            </a:tbl>
          </a:graphicData>
        </a:graphic>
      </p:graphicFrame>
      <p:sp>
        <p:nvSpPr>
          <p:cNvPr id="4" name="TextBox 3">
            <a:extLst>
              <a:ext uri="{FF2B5EF4-FFF2-40B4-BE49-F238E27FC236}">
                <a16:creationId xmlns:a16="http://schemas.microsoft.com/office/drawing/2014/main" id="{C33D1C8B-0ADA-AAEC-2989-49C4247FDA51}"/>
              </a:ext>
            </a:extLst>
          </p:cNvPr>
          <p:cNvSpPr txBox="1"/>
          <p:nvPr/>
        </p:nvSpPr>
        <p:spPr>
          <a:xfrm>
            <a:off x="2727898" y="0"/>
            <a:ext cx="2544417" cy="646331"/>
          </a:xfrm>
          <a:prstGeom prst="rect">
            <a:avLst/>
          </a:prstGeom>
          <a:noFill/>
        </p:spPr>
        <p:txBody>
          <a:bodyPr wrap="square" rtlCol="0">
            <a:spAutoFit/>
          </a:bodyPr>
          <a:lstStyle/>
          <a:p>
            <a:r>
              <a:rPr lang="en-US" dirty="0"/>
              <a:t>Blog</a:t>
            </a:r>
          </a:p>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468291608"/>
              </p:ext>
            </p:extLst>
          </p:nvPr>
        </p:nvGraphicFramePr>
        <p:xfrm>
          <a:off x="1891136" y="4940770"/>
          <a:ext cx="6117590" cy="1567307"/>
        </p:xfrm>
        <a:graphic>
          <a:graphicData uri="http://schemas.openxmlformats.org/drawingml/2006/table">
            <a:tbl>
              <a:tblPr firstRow="1" firstCol="1" bandRow="1">
                <a:tableStyleId>{5C22544A-7EE6-4342-B048-85BDC9FD1C3A}</a:tableStyleId>
              </a:tblPr>
              <a:tblGrid>
                <a:gridCol w="1736725">
                  <a:extLst>
                    <a:ext uri="{9D8B030D-6E8A-4147-A177-3AD203B41FA5}">
                      <a16:colId xmlns:a16="http://schemas.microsoft.com/office/drawing/2014/main" val="20000"/>
                    </a:ext>
                  </a:extLst>
                </a:gridCol>
                <a:gridCol w="1720516">
                  <a:extLst>
                    <a:ext uri="{9D8B030D-6E8A-4147-A177-3AD203B41FA5}">
                      <a16:colId xmlns:a16="http://schemas.microsoft.com/office/drawing/2014/main" val="20001"/>
                    </a:ext>
                  </a:extLst>
                </a:gridCol>
                <a:gridCol w="1636094">
                  <a:extLst>
                    <a:ext uri="{9D8B030D-6E8A-4147-A177-3AD203B41FA5}">
                      <a16:colId xmlns:a16="http://schemas.microsoft.com/office/drawing/2014/main" val="20002"/>
                    </a:ext>
                  </a:extLst>
                </a:gridCol>
                <a:gridCol w="1024255">
                  <a:extLst>
                    <a:ext uri="{9D8B030D-6E8A-4147-A177-3AD203B41FA5}">
                      <a16:colId xmlns:a16="http://schemas.microsoft.com/office/drawing/2014/main" val="20003"/>
                    </a:ext>
                  </a:extLst>
                </a:gridCol>
              </a:tblGrid>
              <a:tr h="0">
                <a:tc>
                  <a:txBody>
                    <a:bodyPr/>
                    <a:lstStyle/>
                    <a:p>
                      <a:pPr marL="0" marR="0">
                        <a:lnSpc>
                          <a:spcPct val="115000"/>
                        </a:lnSpc>
                        <a:spcBef>
                          <a:spcPts val="0"/>
                        </a:spcBef>
                        <a:spcAft>
                          <a:spcPts val="0"/>
                        </a:spcAft>
                      </a:pPr>
                      <a:r>
                        <a:rPr lang="en-US" sz="1600">
                          <a:effectLst/>
                        </a:rPr>
                        <a:t>Fields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Type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Constraint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A_I</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600">
                          <a:effectLst/>
                        </a:rPr>
                        <a:t>CategoryId</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nvarchar(450)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Primary</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600">
                          <a:effectLst/>
                        </a:rPr>
                        <a:t>CategoryName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varchar(50)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600">
                          <a:effectLst/>
                        </a:rPr>
                        <a:t>CategoryIsActive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bit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600">
                          <a:effectLst/>
                        </a:rPr>
                        <a:t>CategoryImage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err="1">
                          <a:effectLst/>
                        </a:rPr>
                        <a:t>nvarchar</a:t>
                      </a:r>
                      <a:r>
                        <a:rPr lang="en-US" sz="1600" dirty="0">
                          <a:effectLst/>
                        </a:rPr>
                        <a:t>(MAX)</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C33D1C8B-0ADA-AAEC-2989-49C4247FDA51}"/>
              </a:ext>
            </a:extLst>
          </p:cNvPr>
          <p:cNvSpPr txBox="1"/>
          <p:nvPr/>
        </p:nvSpPr>
        <p:spPr>
          <a:xfrm>
            <a:off x="2509363" y="4370717"/>
            <a:ext cx="2544417" cy="646331"/>
          </a:xfrm>
          <a:prstGeom prst="rect">
            <a:avLst/>
          </a:prstGeom>
          <a:noFill/>
        </p:spPr>
        <p:txBody>
          <a:bodyPr wrap="square" rtlCol="0">
            <a:spAutoFit/>
          </a:bodyPr>
          <a:lstStyle/>
          <a:p>
            <a:r>
              <a:rPr lang="en-US" dirty="0"/>
              <a:t>Category</a:t>
            </a:r>
          </a:p>
          <a:p>
            <a:endParaRPr lang="en-IN" dirty="0"/>
          </a:p>
        </p:txBody>
      </p:sp>
    </p:spTree>
    <p:extLst>
      <p:ext uri="{BB962C8B-B14F-4D97-AF65-F5344CB8AC3E}">
        <p14:creationId xmlns:p14="http://schemas.microsoft.com/office/powerpoint/2010/main" val="3297713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3D1C8B-0ADA-AAEC-2989-49C4247FDA51}"/>
              </a:ext>
            </a:extLst>
          </p:cNvPr>
          <p:cNvSpPr txBox="1"/>
          <p:nvPr/>
        </p:nvSpPr>
        <p:spPr>
          <a:xfrm>
            <a:off x="4211642" y="112144"/>
            <a:ext cx="2544417" cy="923330"/>
          </a:xfrm>
          <a:prstGeom prst="rect">
            <a:avLst/>
          </a:prstGeom>
          <a:noFill/>
        </p:spPr>
        <p:txBody>
          <a:bodyPr wrap="square" rtlCol="0">
            <a:spAutoFit/>
          </a:bodyPr>
          <a:lstStyle/>
          <a:p>
            <a:pPr marL="0" lvl="1"/>
            <a:r>
              <a:rPr lang="en-US" b="1" dirty="0">
                <a:solidFill>
                  <a:schemeClr val="bg1"/>
                </a:solidFill>
              </a:rPr>
              <a:t>Screen Layout</a:t>
            </a:r>
          </a:p>
          <a:p>
            <a:endParaRPr lang="en-US" dirty="0"/>
          </a:p>
          <a:p>
            <a:endParaRPr lang="en-IN" dirty="0"/>
          </a:p>
        </p:txBody>
      </p:sp>
      <p:sp>
        <p:nvSpPr>
          <p:cNvPr id="4" name="TextBox 3">
            <a:extLst>
              <a:ext uri="{FF2B5EF4-FFF2-40B4-BE49-F238E27FC236}">
                <a16:creationId xmlns:a16="http://schemas.microsoft.com/office/drawing/2014/main" id="{C33D1C8B-0ADA-AAEC-2989-49C4247FDA51}"/>
              </a:ext>
            </a:extLst>
          </p:cNvPr>
          <p:cNvSpPr txBox="1"/>
          <p:nvPr/>
        </p:nvSpPr>
        <p:spPr>
          <a:xfrm>
            <a:off x="1573421" y="811275"/>
            <a:ext cx="2544417" cy="923330"/>
          </a:xfrm>
          <a:prstGeom prst="rect">
            <a:avLst/>
          </a:prstGeom>
          <a:noFill/>
        </p:spPr>
        <p:txBody>
          <a:bodyPr wrap="square" rtlCol="0">
            <a:spAutoFit/>
          </a:bodyPr>
          <a:lstStyle/>
          <a:p>
            <a:pPr marL="0" lvl="1"/>
            <a:r>
              <a:rPr lang="en-US" b="1" dirty="0"/>
              <a:t>Login page</a:t>
            </a:r>
            <a:endParaRPr lang="en-US" b="1" dirty="0">
              <a:solidFill>
                <a:schemeClr val="bg1"/>
              </a:solidFill>
            </a:endParaRPr>
          </a:p>
          <a:p>
            <a:endParaRPr lang="en-US" dirty="0"/>
          </a:p>
          <a:p>
            <a:endParaRPr lang="en-IN" dirty="0"/>
          </a:p>
        </p:txBody>
      </p:sp>
      <p:pic>
        <p:nvPicPr>
          <p:cNvPr id="5" name="Picture 4"/>
          <p:cNvPicPr/>
          <p:nvPr/>
        </p:nvPicPr>
        <p:blipFill>
          <a:blip r:embed="rId2"/>
          <a:stretch>
            <a:fillRect/>
          </a:stretch>
        </p:blipFill>
        <p:spPr>
          <a:xfrm>
            <a:off x="1478530" y="1510406"/>
            <a:ext cx="9037070" cy="4812756"/>
          </a:xfrm>
          <a:prstGeom prst="rect">
            <a:avLst/>
          </a:prstGeom>
        </p:spPr>
      </p:pic>
    </p:spTree>
    <p:extLst>
      <p:ext uri="{BB962C8B-B14F-4D97-AF65-F5344CB8AC3E}">
        <p14:creationId xmlns:p14="http://schemas.microsoft.com/office/powerpoint/2010/main" val="746867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128807" y="1152993"/>
            <a:ext cx="8757728" cy="4747476"/>
          </a:xfrm>
          <a:prstGeom prst="rect">
            <a:avLst/>
          </a:prstGeom>
        </p:spPr>
      </p:pic>
      <p:sp>
        <p:nvSpPr>
          <p:cNvPr id="4" name="TextBox 3">
            <a:extLst>
              <a:ext uri="{FF2B5EF4-FFF2-40B4-BE49-F238E27FC236}">
                <a16:creationId xmlns:a16="http://schemas.microsoft.com/office/drawing/2014/main" id="{C33D1C8B-0ADA-AAEC-2989-49C4247FDA51}"/>
              </a:ext>
            </a:extLst>
          </p:cNvPr>
          <p:cNvSpPr txBox="1"/>
          <p:nvPr/>
        </p:nvSpPr>
        <p:spPr>
          <a:xfrm>
            <a:off x="2229029" y="466219"/>
            <a:ext cx="2544417" cy="1200329"/>
          </a:xfrm>
          <a:prstGeom prst="rect">
            <a:avLst/>
          </a:prstGeom>
          <a:noFill/>
        </p:spPr>
        <p:txBody>
          <a:bodyPr wrap="square" rtlCol="0">
            <a:spAutoFit/>
          </a:bodyPr>
          <a:lstStyle/>
          <a:p>
            <a:pPr marL="0" lvl="1"/>
            <a:r>
              <a:rPr lang="en-US" b="1" dirty="0"/>
              <a:t>Registration page</a:t>
            </a:r>
            <a:endParaRPr lang="en-US" dirty="0"/>
          </a:p>
          <a:p>
            <a:pPr marL="0" lvl="1"/>
            <a:endParaRPr lang="en-US" b="1" dirty="0">
              <a:solidFill>
                <a:schemeClr val="bg1"/>
              </a:solidFill>
            </a:endParaRPr>
          </a:p>
          <a:p>
            <a:endParaRPr lang="en-US" dirty="0"/>
          </a:p>
          <a:p>
            <a:endParaRPr lang="en-IN" dirty="0"/>
          </a:p>
        </p:txBody>
      </p:sp>
    </p:spTree>
    <p:extLst>
      <p:ext uri="{BB962C8B-B14F-4D97-AF65-F5344CB8AC3E}">
        <p14:creationId xmlns:p14="http://schemas.microsoft.com/office/powerpoint/2010/main" val="157268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69502" y="452959"/>
            <a:ext cx="5955253" cy="3506566"/>
          </a:xfrm>
          <a:prstGeom prst="rect">
            <a:avLst/>
          </a:prstGeom>
        </p:spPr>
      </p:pic>
      <p:pic>
        <p:nvPicPr>
          <p:cNvPr id="4" name="Picture 3"/>
          <p:cNvPicPr/>
          <p:nvPr/>
        </p:nvPicPr>
        <p:blipFill>
          <a:blip r:embed="rId3"/>
          <a:stretch>
            <a:fillRect/>
          </a:stretch>
        </p:blipFill>
        <p:spPr>
          <a:xfrm>
            <a:off x="6245525" y="2593100"/>
            <a:ext cx="5825704" cy="4083745"/>
          </a:xfrm>
          <a:prstGeom prst="rect">
            <a:avLst/>
          </a:prstGeom>
        </p:spPr>
      </p:pic>
      <p:sp>
        <p:nvSpPr>
          <p:cNvPr id="5" name="TextBox 4">
            <a:extLst>
              <a:ext uri="{FF2B5EF4-FFF2-40B4-BE49-F238E27FC236}">
                <a16:creationId xmlns:a16="http://schemas.microsoft.com/office/drawing/2014/main" id="{C33D1C8B-0ADA-AAEC-2989-49C4247FDA51}"/>
              </a:ext>
            </a:extLst>
          </p:cNvPr>
          <p:cNvSpPr txBox="1"/>
          <p:nvPr/>
        </p:nvSpPr>
        <p:spPr>
          <a:xfrm>
            <a:off x="169502" y="-8706"/>
            <a:ext cx="2544417" cy="646331"/>
          </a:xfrm>
          <a:prstGeom prst="rect">
            <a:avLst/>
          </a:prstGeom>
          <a:noFill/>
        </p:spPr>
        <p:txBody>
          <a:bodyPr wrap="square" rtlCol="0">
            <a:spAutoFit/>
          </a:bodyPr>
          <a:lstStyle/>
          <a:p>
            <a:pPr marL="0" lvl="1"/>
            <a:r>
              <a:rPr lang="en-US" b="1" dirty="0"/>
              <a:t>Home Page</a:t>
            </a:r>
            <a:endParaRPr lang="en-US" dirty="0"/>
          </a:p>
          <a:p>
            <a:endParaRPr lang="en-IN" dirty="0"/>
          </a:p>
        </p:txBody>
      </p:sp>
    </p:spTree>
    <p:extLst>
      <p:ext uri="{BB962C8B-B14F-4D97-AF65-F5344CB8AC3E}">
        <p14:creationId xmlns:p14="http://schemas.microsoft.com/office/powerpoint/2010/main" val="3352301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8F0919-1425-DB0F-9E6C-8EFEBF2293FA}"/>
              </a:ext>
            </a:extLst>
          </p:cNvPr>
          <p:cNvSpPr txBox="1"/>
          <p:nvPr/>
        </p:nvSpPr>
        <p:spPr>
          <a:xfrm>
            <a:off x="1570008" y="1492371"/>
            <a:ext cx="9713343" cy="4585871"/>
          </a:xfrm>
          <a:prstGeom prst="rect">
            <a:avLst/>
          </a:prstGeom>
          <a:noFill/>
        </p:spPr>
        <p:txBody>
          <a:bodyPr wrap="square" rtlCol="0">
            <a:spAutoFit/>
          </a:bodyPr>
          <a:lstStyle/>
          <a:p>
            <a:pPr algn="just">
              <a:lnSpc>
                <a:spcPct val="115000"/>
              </a:lnSpc>
            </a:pPr>
            <a:r>
              <a:rPr lang="en-US" sz="1600" dirty="0">
                <a:effectLst/>
                <a:latin typeface="Times New Roman" panose="02020603050405020304" pitchFamily="18" charset="0"/>
                <a:ea typeface="Times New Roman" panose="02020603050405020304" pitchFamily="18" charset="0"/>
              </a:rPr>
              <a:t>When we reach the completion of the project giving Credit becomes a must, as without the support of other so many People's help and guidance this project could not be completed successfully.</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lnSpc>
                <a:spcPct val="115000"/>
              </a:lnSpc>
            </a:pPr>
            <a:r>
              <a:rPr lang="en-US" sz="1600" dirty="0">
                <a:effectLst/>
                <a:latin typeface="Times New Roman" panose="02020603050405020304" pitchFamily="18" charset="0"/>
                <a:ea typeface="Times New Roman" panose="02020603050405020304" pitchFamily="18" charset="0"/>
              </a:rPr>
              <a:t>We would like to thank </a:t>
            </a:r>
            <a:r>
              <a:rPr lang="en-US" sz="1600" b="1" dirty="0">
                <a:latin typeface="Times New Roman" panose="02020603050405020304" pitchFamily="18" charset="0"/>
                <a:ea typeface="Times New Roman" panose="02020603050405020304" pitchFamily="18" charset="0"/>
              </a:rPr>
              <a:t>Dr. </a:t>
            </a:r>
            <a:r>
              <a:rPr lang="en-US" sz="1600" b="1" dirty="0" err="1">
                <a:latin typeface="Times New Roman" panose="02020603050405020304" pitchFamily="18" charset="0"/>
                <a:ea typeface="Times New Roman" panose="02020603050405020304" pitchFamily="18" charset="0"/>
              </a:rPr>
              <a:t>Pushpal</a:t>
            </a:r>
            <a:r>
              <a:rPr lang="en-US" sz="1600" b="1" dirty="0">
                <a:latin typeface="Times New Roman" panose="02020603050405020304" pitchFamily="18" charset="0"/>
                <a:ea typeface="Times New Roman" panose="02020603050405020304" pitchFamily="18" charset="0"/>
              </a:rPr>
              <a:t> Desai </a:t>
            </a:r>
            <a:r>
              <a:rPr lang="en-US" sz="1600" dirty="0">
                <a:effectLst/>
                <a:latin typeface="Times New Roman" panose="02020603050405020304" pitchFamily="18" charset="0"/>
                <a:ea typeface="Times New Roman" panose="02020603050405020304" pitchFamily="18" charset="0"/>
              </a:rPr>
              <a:t>for guiding us and sharing their thoughts and views on the project for framing the realistic picture of the requirement and involvement needed in this project. They were always there with their great ideas and suggestions whenever we needed. They took a great deal of interest in our work and encouraged us to out of perform our self. They believed in us and were a pillar of strength for us.</a:t>
            </a:r>
            <a:endParaRPr lang="en-IN" sz="1600" dirty="0">
              <a:effectLst/>
              <a:latin typeface="Times New Roman" panose="02020603050405020304" pitchFamily="18" charset="0"/>
              <a:ea typeface="Times New Roman" panose="02020603050405020304" pitchFamily="18" charset="0"/>
            </a:endParaRPr>
          </a:p>
          <a:p>
            <a:pPr algn="just">
              <a:lnSpc>
                <a:spcPct val="115000"/>
              </a:lnSpc>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lnSpc>
                <a:spcPct val="115000"/>
              </a:lnSpc>
            </a:pPr>
            <a:r>
              <a:rPr lang="en-US" sz="1600" dirty="0">
                <a:effectLst/>
                <a:latin typeface="Times New Roman" panose="02020603050405020304" pitchFamily="18" charset="0"/>
                <a:ea typeface="Times New Roman" panose="02020603050405020304" pitchFamily="18" charset="0"/>
              </a:rPr>
              <a:t>We would like to thank </a:t>
            </a:r>
            <a:r>
              <a:rPr lang="en-US" sz="1600" b="1" dirty="0">
                <a:effectLst/>
                <a:latin typeface="Times New Roman" panose="02020603050405020304" pitchFamily="18" charset="0"/>
                <a:ea typeface="Times New Roman" panose="02020603050405020304" pitchFamily="18" charset="0"/>
              </a:rPr>
              <a:t>Dr. Dhaval Joshi </a:t>
            </a:r>
            <a:r>
              <a:rPr lang="en-US" sz="1600" dirty="0">
                <a:effectLst/>
                <a:latin typeface="Times New Roman" panose="02020603050405020304" pitchFamily="18" charset="0"/>
                <a:ea typeface="Times New Roman" panose="02020603050405020304" pitchFamily="18" charset="0"/>
              </a:rPr>
              <a:t>to help us prepare this project. I would also appreciate their guidance and technical knowledge they gave me regarding this subject.</a:t>
            </a:r>
            <a:endParaRPr lang="en-IN" sz="1600" dirty="0">
              <a:effectLst/>
              <a:latin typeface="Times New Roman" panose="02020603050405020304" pitchFamily="18" charset="0"/>
              <a:ea typeface="Times New Roman" panose="02020603050405020304" pitchFamily="18" charset="0"/>
            </a:endParaRPr>
          </a:p>
          <a:p>
            <a:pPr algn="just">
              <a:lnSpc>
                <a:spcPct val="115000"/>
              </a:lnSpc>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lnSpc>
                <a:spcPct val="115000"/>
              </a:lnSpc>
            </a:pPr>
            <a:r>
              <a:rPr lang="en-US" sz="1600" dirty="0">
                <a:effectLst/>
                <a:latin typeface="Times New Roman" panose="02020603050405020304" pitchFamily="18" charset="0"/>
                <a:ea typeface="Times New Roman" panose="02020603050405020304" pitchFamily="18" charset="0"/>
              </a:rPr>
              <a:t>Last but not least, our heartfelt appreciation goes to all those not named Here, but who have rendered their cooperation, little or more, directly or indirectly. In the course of development of this System &amp; Preparation of this document.</a:t>
            </a:r>
            <a:endParaRPr lang="en-IN" sz="1600" dirty="0">
              <a:effectLst/>
              <a:latin typeface="Times New Roman" panose="02020603050405020304" pitchFamily="18" charset="0"/>
              <a:ea typeface="Times New Roman" panose="02020603050405020304" pitchFamily="18" charset="0"/>
            </a:endParaRPr>
          </a:p>
          <a:p>
            <a:pPr algn="just">
              <a:lnSpc>
                <a:spcPct val="115000"/>
              </a:lnSpc>
            </a:pPr>
            <a:r>
              <a:rPr lang="en-US" sz="1600" dirty="0">
                <a:effectLst/>
                <a:latin typeface="Times New Roman" panose="02020603050405020304" pitchFamily="18" charset="0"/>
                <a:ea typeface="Times New Roman" panose="02020603050405020304" pitchFamily="18" charset="0"/>
              </a:rPr>
              <a:t>                                                                                                           				 			 Thanking All.</a:t>
            </a:r>
            <a:endParaRPr lang="en-IN" sz="1600" dirty="0">
              <a:effectLst/>
              <a:latin typeface="Times New Roman" panose="02020603050405020304" pitchFamily="18" charset="0"/>
              <a:ea typeface="Times New Roman" panose="02020603050405020304" pitchFamily="18" charset="0"/>
            </a:endParaRPr>
          </a:p>
          <a:p>
            <a:pPr algn="just">
              <a:lnSpc>
                <a:spcPct val="115000"/>
              </a:lnSpc>
            </a:pPr>
            <a:r>
              <a:rPr lang="en-US" sz="1600" dirty="0">
                <a:effectLst/>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     Neel </a:t>
            </a:r>
            <a:r>
              <a:rPr lang="en-US" sz="1600" dirty="0" err="1">
                <a:latin typeface="Times New Roman" panose="02020603050405020304" pitchFamily="18" charset="0"/>
                <a:ea typeface="Times New Roman" panose="02020603050405020304" pitchFamily="18" charset="0"/>
              </a:rPr>
              <a:t>Chodvadiya</a:t>
            </a:r>
            <a:endParaRPr lang="en-IN" sz="1600" dirty="0"/>
          </a:p>
        </p:txBody>
      </p:sp>
      <p:sp>
        <p:nvSpPr>
          <p:cNvPr id="3" name="TextBox 2">
            <a:extLst>
              <a:ext uri="{FF2B5EF4-FFF2-40B4-BE49-F238E27FC236}">
                <a16:creationId xmlns:a16="http://schemas.microsoft.com/office/drawing/2014/main" id="{996EB28D-96FD-C45A-2B40-E52E3BAE83A3}"/>
              </a:ext>
            </a:extLst>
          </p:cNvPr>
          <p:cNvSpPr txBox="1"/>
          <p:nvPr/>
        </p:nvSpPr>
        <p:spPr>
          <a:xfrm>
            <a:off x="3689403" y="557266"/>
            <a:ext cx="5287617" cy="584775"/>
          </a:xfrm>
          <a:prstGeom prst="rect">
            <a:avLst/>
          </a:prstGeom>
          <a:noFill/>
        </p:spPr>
        <p:txBody>
          <a:bodyPr wrap="square" rtlCol="0">
            <a:spAutoFit/>
          </a:bodyPr>
          <a:lstStyle/>
          <a:p>
            <a:pPr algn="ctr"/>
            <a:r>
              <a:rPr lang="en-US" sz="3200" dirty="0"/>
              <a:t>ACKNOWLEDGEMENT</a:t>
            </a:r>
            <a:endParaRPr lang="en-IN" sz="3200" dirty="0"/>
          </a:p>
        </p:txBody>
      </p:sp>
    </p:spTree>
    <p:extLst>
      <p:ext uri="{BB962C8B-B14F-4D97-AF65-F5344CB8AC3E}">
        <p14:creationId xmlns:p14="http://schemas.microsoft.com/office/powerpoint/2010/main" val="159182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818951" y="1138470"/>
            <a:ext cx="9326377" cy="5219197"/>
          </a:xfrm>
          <a:prstGeom prst="rect">
            <a:avLst/>
          </a:prstGeom>
        </p:spPr>
      </p:pic>
      <p:sp>
        <p:nvSpPr>
          <p:cNvPr id="4" name="TextBox 3">
            <a:extLst>
              <a:ext uri="{FF2B5EF4-FFF2-40B4-BE49-F238E27FC236}">
                <a16:creationId xmlns:a16="http://schemas.microsoft.com/office/drawing/2014/main" id="{C33D1C8B-0ADA-AAEC-2989-49C4247FDA51}"/>
              </a:ext>
            </a:extLst>
          </p:cNvPr>
          <p:cNvSpPr txBox="1"/>
          <p:nvPr/>
        </p:nvSpPr>
        <p:spPr>
          <a:xfrm>
            <a:off x="1818951" y="474844"/>
            <a:ext cx="2544417" cy="646331"/>
          </a:xfrm>
          <a:prstGeom prst="rect">
            <a:avLst/>
          </a:prstGeom>
          <a:noFill/>
        </p:spPr>
        <p:txBody>
          <a:bodyPr wrap="square" rtlCol="0">
            <a:spAutoFit/>
          </a:bodyPr>
          <a:lstStyle/>
          <a:p>
            <a:pPr marL="0" lvl="1"/>
            <a:r>
              <a:rPr lang="en-US" b="1" dirty="0"/>
              <a:t>Recipe Detail page</a:t>
            </a:r>
            <a:endParaRPr lang="en-US" dirty="0"/>
          </a:p>
          <a:p>
            <a:endParaRPr lang="en-IN" dirty="0"/>
          </a:p>
        </p:txBody>
      </p:sp>
    </p:spTree>
    <p:extLst>
      <p:ext uri="{BB962C8B-B14F-4D97-AF65-F5344CB8AC3E}">
        <p14:creationId xmlns:p14="http://schemas.microsoft.com/office/powerpoint/2010/main" val="333782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604926" y="1018851"/>
            <a:ext cx="8902047" cy="5149035"/>
          </a:xfrm>
          <a:prstGeom prst="rect">
            <a:avLst/>
          </a:prstGeom>
        </p:spPr>
      </p:pic>
      <p:sp>
        <p:nvSpPr>
          <p:cNvPr id="4" name="TextBox 3">
            <a:extLst>
              <a:ext uri="{FF2B5EF4-FFF2-40B4-BE49-F238E27FC236}">
                <a16:creationId xmlns:a16="http://schemas.microsoft.com/office/drawing/2014/main" id="{C33D1C8B-0ADA-AAEC-2989-49C4247FDA51}"/>
              </a:ext>
            </a:extLst>
          </p:cNvPr>
          <p:cNvSpPr txBox="1"/>
          <p:nvPr/>
        </p:nvSpPr>
        <p:spPr>
          <a:xfrm>
            <a:off x="1538915" y="457592"/>
            <a:ext cx="2544417" cy="646331"/>
          </a:xfrm>
          <a:prstGeom prst="rect">
            <a:avLst/>
          </a:prstGeom>
          <a:noFill/>
        </p:spPr>
        <p:txBody>
          <a:bodyPr wrap="square" rtlCol="0">
            <a:spAutoFit/>
          </a:bodyPr>
          <a:lstStyle/>
          <a:p>
            <a:pPr marL="0" lvl="1"/>
            <a:r>
              <a:rPr lang="en-US" dirty="0"/>
              <a:t>Blog List Page </a:t>
            </a:r>
          </a:p>
          <a:p>
            <a:endParaRPr lang="en-IN" dirty="0"/>
          </a:p>
        </p:txBody>
      </p:sp>
    </p:spTree>
    <p:extLst>
      <p:ext uri="{BB962C8B-B14F-4D97-AF65-F5344CB8AC3E}">
        <p14:creationId xmlns:p14="http://schemas.microsoft.com/office/powerpoint/2010/main" val="224521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742374" y="1120931"/>
            <a:ext cx="9273558" cy="5253990"/>
          </a:xfrm>
          <a:prstGeom prst="rect">
            <a:avLst/>
          </a:prstGeom>
        </p:spPr>
      </p:pic>
      <p:sp>
        <p:nvSpPr>
          <p:cNvPr id="4" name="TextBox 3">
            <a:extLst>
              <a:ext uri="{FF2B5EF4-FFF2-40B4-BE49-F238E27FC236}">
                <a16:creationId xmlns:a16="http://schemas.microsoft.com/office/drawing/2014/main" id="{C33D1C8B-0ADA-AAEC-2989-49C4247FDA51}"/>
              </a:ext>
            </a:extLst>
          </p:cNvPr>
          <p:cNvSpPr txBox="1"/>
          <p:nvPr/>
        </p:nvSpPr>
        <p:spPr>
          <a:xfrm>
            <a:off x="1659684" y="517977"/>
            <a:ext cx="2544417" cy="646331"/>
          </a:xfrm>
          <a:prstGeom prst="rect">
            <a:avLst/>
          </a:prstGeom>
          <a:noFill/>
        </p:spPr>
        <p:txBody>
          <a:bodyPr wrap="square" rtlCol="0">
            <a:spAutoFit/>
          </a:bodyPr>
          <a:lstStyle/>
          <a:p>
            <a:pPr marL="0" lvl="1"/>
            <a:r>
              <a:rPr lang="en-US" dirty="0"/>
              <a:t> Blog View Page </a:t>
            </a:r>
          </a:p>
          <a:p>
            <a:endParaRPr lang="en-IN" dirty="0"/>
          </a:p>
        </p:txBody>
      </p:sp>
    </p:spTree>
    <p:extLst>
      <p:ext uri="{BB962C8B-B14F-4D97-AF65-F5344CB8AC3E}">
        <p14:creationId xmlns:p14="http://schemas.microsoft.com/office/powerpoint/2010/main" val="278278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026543" y="1500996"/>
            <a:ext cx="10101532" cy="4865298"/>
          </a:xfrm>
          <a:prstGeom prst="rect">
            <a:avLst/>
          </a:prstGeom>
        </p:spPr>
      </p:pic>
      <p:sp>
        <p:nvSpPr>
          <p:cNvPr id="4" name="TextBox 3">
            <a:extLst>
              <a:ext uri="{FF2B5EF4-FFF2-40B4-BE49-F238E27FC236}">
                <a16:creationId xmlns:a16="http://schemas.microsoft.com/office/drawing/2014/main" id="{C33D1C8B-0ADA-AAEC-2989-49C4247FDA51}"/>
              </a:ext>
            </a:extLst>
          </p:cNvPr>
          <p:cNvSpPr txBox="1"/>
          <p:nvPr/>
        </p:nvSpPr>
        <p:spPr>
          <a:xfrm>
            <a:off x="1142100" y="871660"/>
            <a:ext cx="2544417" cy="923330"/>
          </a:xfrm>
          <a:prstGeom prst="rect">
            <a:avLst/>
          </a:prstGeom>
          <a:noFill/>
        </p:spPr>
        <p:txBody>
          <a:bodyPr wrap="square" rtlCol="0">
            <a:spAutoFit/>
          </a:bodyPr>
          <a:lstStyle/>
          <a:p>
            <a:pPr marL="0" lvl="1"/>
            <a:r>
              <a:rPr lang="en-US" dirty="0"/>
              <a:t>Admin</a:t>
            </a:r>
            <a:endParaRPr lang="en-US" b="1" dirty="0">
              <a:solidFill>
                <a:schemeClr val="bg1"/>
              </a:solidFill>
            </a:endParaRPr>
          </a:p>
          <a:p>
            <a:endParaRPr lang="en-US" dirty="0"/>
          </a:p>
          <a:p>
            <a:endParaRPr lang="en-IN" dirty="0"/>
          </a:p>
        </p:txBody>
      </p:sp>
    </p:spTree>
    <p:extLst>
      <p:ext uri="{BB962C8B-B14F-4D97-AF65-F5344CB8AC3E}">
        <p14:creationId xmlns:p14="http://schemas.microsoft.com/office/powerpoint/2010/main" val="1510489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182EF6-89E4-BDE4-1B27-6F2299FA7B56}"/>
              </a:ext>
            </a:extLst>
          </p:cNvPr>
          <p:cNvSpPr txBox="1"/>
          <p:nvPr/>
        </p:nvSpPr>
        <p:spPr>
          <a:xfrm>
            <a:off x="2423159" y="744083"/>
            <a:ext cx="7238425" cy="5756961"/>
          </a:xfrm>
          <a:prstGeom prst="rect">
            <a:avLst/>
          </a:prstGeom>
          <a:noFill/>
        </p:spPr>
        <p:txBody>
          <a:bodyPr wrap="square">
            <a:spAutoFit/>
          </a:bodyPr>
          <a:lstStyle/>
          <a:p>
            <a:pPr marL="1828800" indent="457200">
              <a:lnSpc>
                <a:spcPct val="115000"/>
              </a:lnSpc>
            </a:pPr>
            <a:endParaRPr lang="en-IN" sz="1800" dirty="0">
              <a:effectLst/>
              <a:latin typeface="Times New Roman" panose="02020603050405020304" pitchFamily="18" charset="0"/>
              <a:ea typeface="Times New Roman" panose="02020603050405020304" pitchFamily="18" charset="0"/>
            </a:endParaRPr>
          </a:p>
          <a:p>
            <a:pPr>
              <a:lnSpc>
                <a:spcPct val="115000"/>
              </a:lnSpc>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285750" lvl="0" indent="-285750">
              <a:buFont typeface="Wingdings" panose="05000000000000000000" pitchFamily="2" charset="2"/>
              <a:buChar char="q"/>
            </a:pPr>
            <a:r>
              <a:rPr lang="en-US" dirty="0"/>
              <a:t>Advanced Search Functionality: Implement an advanced search feature that allows users to search for recipes based on various criteria such as ingredients, dietary restrictions, cooking time, cuisine, and more. This can help users find </a:t>
            </a:r>
            <a:r>
              <a:rPr lang="en-US" dirty="0" err="1"/>
              <a:t>specif</a:t>
            </a:r>
            <a:r>
              <a:rPr lang="en-US" dirty="0"/>
              <a:t> recipes more easily.</a:t>
            </a:r>
            <a:br>
              <a:rPr lang="en-US" dirty="0"/>
            </a:br>
            <a:endParaRPr lang="en-US" dirty="0"/>
          </a:p>
          <a:p>
            <a:pPr marL="285750" lvl="0" indent="-285750">
              <a:buFont typeface="Wingdings" panose="05000000000000000000" pitchFamily="2" charset="2"/>
              <a:buChar char="q"/>
            </a:pPr>
            <a:r>
              <a:rPr lang="en-US" dirty="0"/>
              <a:t>Personalized Recipe Recommendations: Develop a recommendation system that suggests recipes to users based on their past cooking preferences, liked recipes, and dietary restrictions. This feature can enhance the user experience by providing personalized content.</a:t>
            </a:r>
            <a:br>
              <a:rPr lang="en-US" dirty="0"/>
            </a:br>
            <a:endParaRPr lang="en-US" dirty="0"/>
          </a:p>
          <a:p>
            <a:pPr marL="285750" lvl="0" indent="-285750">
              <a:buFont typeface="Wingdings" panose="05000000000000000000" pitchFamily="2" charset="2"/>
              <a:buChar char="q"/>
            </a:pPr>
            <a:r>
              <a:rPr lang="en-US" dirty="0"/>
              <a:t>Meal Planning and Grocery List: Enable users to plan their meals by creating weekly or monthly meal plans within the cooking hub. Additionally, allow users to generate a grocery list based on their selected recipes, making it more convenient for them to shop for ingredients.</a:t>
            </a:r>
          </a:p>
          <a:p>
            <a:pPr algn="just">
              <a:lnSpc>
                <a:spcPct val="115000"/>
              </a:lnSpc>
            </a:pPr>
            <a:endParaRPr lang="en-IN"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3A1FF8DD-1E04-6479-23F3-7D442C3DA46B}"/>
              </a:ext>
            </a:extLst>
          </p:cNvPr>
          <p:cNvSpPr txBox="1"/>
          <p:nvPr/>
        </p:nvSpPr>
        <p:spPr>
          <a:xfrm>
            <a:off x="3782833" y="459390"/>
            <a:ext cx="5162384" cy="369332"/>
          </a:xfrm>
          <a:prstGeom prst="rect">
            <a:avLst/>
          </a:prstGeom>
          <a:noFill/>
        </p:spPr>
        <p:txBody>
          <a:bodyPr wrap="square" rtlCol="0">
            <a:spAutoFit/>
          </a:bodyPr>
          <a:lstStyle/>
          <a:p>
            <a:r>
              <a:rPr lang="en-US" dirty="0"/>
              <a:t>FUTURE SCOPE AND ENHANCEMENTS</a:t>
            </a:r>
            <a:endParaRPr lang="en-IN" dirty="0"/>
          </a:p>
        </p:txBody>
      </p:sp>
    </p:spTree>
    <p:extLst>
      <p:ext uri="{BB962C8B-B14F-4D97-AF65-F5344CB8AC3E}">
        <p14:creationId xmlns:p14="http://schemas.microsoft.com/office/powerpoint/2010/main" val="81160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A2F401-5792-55EC-77C1-11B846BEAD71}"/>
              </a:ext>
            </a:extLst>
          </p:cNvPr>
          <p:cNvSpPr txBox="1"/>
          <p:nvPr/>
        </p:nvSpPr>
        <p:spPr>
          <a:xfrm>
            <a:off x="3051313" y="2549849"/>
            <a:ext cx="6102626" cy="1754326"/>
          </a:xfrm>
          <a:prstGeom prst="rect">
            <a:avLst/>
          </a:prstGeom>
          <a:noFill/>
        </p:spPr>
        <p:txBody>
          <a:bodyPr wrap="square">
            <a:spAutoFit/>
          </a:bodyPr>
          <a:lstStyle/>
          <a:p>
            <a:pPr marL="285750" lvl="0" indent="-285750">
              <a:buFont typeface="Wingdings" panose="05000000000000000000" pitchFamily="2" charset="2"/>
              <a:buChar char="Ø"/>
            </a:pPr>
            <a:r>
              <a:rPr lang="en-US" b="1" dirty="0">
                <a:solidFill>
                  <a:schemeClr val="bg1"/>
                </a:solidFill>
              </a:rPr>
              <a:t>https://www.simplyrecipes.com/</a:t>
            </a:r>
          </a:p>
          <a:p>
            <a:pPr marL="285750" lvl="0" indent="-285750">
              <a:buFont typeface="Wingdings" panose="05000000000000000000" pitchFamily="2" charset="2"/>
              <a:buChar char="Ø"/>
            </a:pPr>
            <a:r>
              <a:rPr lang="en-US" b="1" u="sng" dirty="0">
                <a:solidFill>
                  <a:schemeClr val="bg1"/>
                </a:solidFill>
                <a:hlinkClick r:id="rId2"/>
              </a:rPr>
              <a:t>https://www.epicurious.com/</a:t>
            </a:r>
            <a:endParaRPr lang="en-US" b="1" dirty="0">
              <a:solidFill>
                <a:schemeClr val="bg1"/>
              </a:solidFill>
            </a:endParaRPr>
          </a:p>
          <a:p>
            <a:pPr marL="285750" lvl="0" indent="-285750">
              <a:buFont typeface="Wingdings" panose="05000000000000000000" pitchFamily="2" charset="2"/>
              <a:buChar char="Ø"/>
            </a:pPr>
            <a:r>
              <a:rPr lang="en-US" b="1" dirty="0">
                <a:solidFill>
                  <a:schemeClr val="bg1"/>
                </a:solidFill>
              </a:rPr>
              <a:t>https://www.foodnetwork.com/</a:t>
            </a:r>
          </a:p>
          <a:p>
            <a:pPr marL="285750" lvl="0" indent="-285750">
              <a:buFont typeface="Wingdings" panose="05000000000000000000" pitchFamily="2" charset="2"/>
              <a:buChar char="Ø"/>
            </a:pPr>
            <a:r>
              <a:rPr lang="en-US" b="1" dirty="0">
                <a:solidFill>
                  <a:schemeClr val="bg1"/>
                </a:solidFill>
              </a:rPr>
              <a:t>https://www.allrecipes.com/</a:t>
            </a:r>
          </a:p>
          <a:p>
            <a:pPr marL="342900" indent="-342900">
              <a:buFont typeface="Wingdings" panose="05000000000000000000" pitchFamily="2" charset="2"/>
              <a:buChar char="Ø"/>
            </a:pPr>
            <a:endParaRPr lang="en-IN" sz="1800" dirty="0">
              <a:solidFill>
                <a:schemeClr val="tx1">
                  <a:lumMod val="95000"/>
                </a:schemeClr>
              </a:solidFill>
              <a:effectLst/>
              <a:latin typeface="Times New Roman" panose="02020603050405020304" pitchFamily="18" charset="0"/>
              <a:ea typeface="Times New Roman" panose="02020603050405020304" pitchFamily="18" charset="0"/>
            </a:endParaRPr>
          </a:p>
          <a:p>
            <a:pPr marL="342900" lvl="0" indent="-342900">
              <a:buFont typeface="Wingdings" panose="05000000000000000000" pitchFamily="2" charset="2"/>
              <a:buChar char=""/>
            </a:pPr>
            <a:endParaRPr lang="en-IN"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26B3397E-8794-BFF9-DFDD-660552CE9E94}"/>
              </a:ext>
            </a:extLst>
          </p:cNvPr>
          <p:cNvSpPr txBox="1"/>
          <p:nvPr/>
        </p:nvSpPr>
        <p:spPr>
          <a:xfrm>
            <a:off x="3419061" y="477078"/>
            <a:ext cx="3705308" cy="369332"/>
          </a:xfrm>
          <a:prstGeom prst="rect">
            <a:avLst/>
          </a:prstGeom>
          <a:noFill/>
        </p:spPr>
        <p:txBody>
          <a:bodyPr wrap="square" rtlCol="0">
            <a:spAutoFit/>
          </a:bodyPr>
          <a:lstStyle/>
          <a:p>
            <a:pPr algn="ctr"/>
            <a:r>
              <a:rPr lang="en-US" dirty="0"/>
              <a:t>REFERENCES</a:t>
            </a:r>
            <a:endParaRPr lang="en-IN" dirty="0"/>
          </a:p>
        </p:txBody>
      </p:sp>
    </p:spTree>
    <p:extLst>
      <p:ext uri="{BB962C8B-B14F-4D97-AF65-F5344CB8AC3E}">
        <p14:creationId xmlns:p14="http://schemas.microsoft.com/office/powerpoint/2010/main" val="3124456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E1BEC6-AE63-096D-225F-E7EDBA33D84D}"/>
              </a:ext>
            </a:extLst>
          </p:cNvPr>
          <p:cNvSpPr txBox="1"/>
          <p:nvPr/>
        </p:nvSpPr>
        <p:spPr>
          <a:xfrm>
            <a:off x="3003467" y="2805759"/>
            <a:ext cx="5995283" cy="646331"/>
          </a:xfrm>
          <a:prstGeom prst="rect">
            <a:avLst/>
          </a:prstGeom>
          <a:noFill/>
        </p:spPr>
        <p:txBody>
          <a:bodyPr wrap="square" rtlCol="0">
            <a:spAutoFit/>
          </a:bodyPr>
          <a:lstStyle/>
          <a:p>
            <a:pPr algn="ctr"/>
            <a:r>
              <a:rPr lang="en-US" sz="3600" b="1" dirty="0"/>
              <a:t>THANK YOU VERY MUCH</a:t>
            </a:r>
            <a:endParaRPr lang="en-IN" sz="3600" b="1" dirty="0"/>
          </a:p>
        </p:txBody>
      </p:sp>
    </p:spTree>
    <p:extLst>
      <p:ext uri="{BB962C8B-B14F-4D97-AF65-F5344CB8AC3E}">
        <p14:creationId xmlns:p14="http://schemas.microsoft.com/office/powerpoint/2010/main" val="229061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1F976F-24EE-EAAD-633F-2920DAD817B3}"/>
              </a:ext>
            </a:extLst>
          </p:cNvPr>
          <p:cNvSpPr txBox="1"/>
          <p:nvPr/>
        </p:nvSpPr>
        <p:spPr>
          <a:xfrm>
            <a:off x="4891177" y="465825"/>
            <a:ext cx="3562710" cy="369332"/>
          </a:xfrm>
          <a:prstGeom prst="rect">
            <a:avLst/>
          </a:prstGeom>
          <a:noFill/>
        </p:spPr>
        <p:txBody>
          <a:bodyPr wrap="square" rtlCol="0">
            <a:spAutoFit/>
          </a:bodyPr>
          <a:lstStyle/>
          <a:p>
            <a:r>
              <a:rPr lang="en-US" dirty="0"/>
              <a:t>CONTENTS</a:t>
            </a:r>
            <a:endParaRPr lang="en-IN" dirty="0"/>
          </a:p>
        </p:txBody>
      </p:sp>
      <p:sp>
        <p:nvSpPr>
          <p:cNvPr id="3" name="TextBox 2">
            <a:extLst>
              <a:ext uri="{FF2B5EF4-FFF2-40B4-BE49-F238E27FC236}">
                <a16:creationId xmlns:a16="http://schemas.microsoft.com/office/drawing/2014/main" id="{438673C2-9612-13DE-4233-6616F3896830}"/>
              </a:ext>
            </a:extLst>
          </p:cNvPr>
          <p:cNvSpPr txBox="1"/>
          <p:nvPr/>
        </p:nvSpPr>
        <p:spPr>
          <a:xfrm>
            <a:off x="595223" y="835157"/>
            <a:ext cx="11059064" cy="627216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Introduction</a:t>
            </a:r>
          </a:p>
          <a:p>
            <a:pPr marL="742950" lvl="1" indent="-285750">
              <a:lnSpc>
                <a:spcPct val="150000"/>
              </a:lnSpc>
              <a:buFont typeface="Wingdings" panose="05000000000000000000" pitchFamily="2" charset="2"/>
              <a:buChar char="q"/>
            </a:pPr>
            <a:r>
              <a:rPr lang="en-US" dirty="0"/>
              <a:t>Project Profile</a:t>
            </a:r>
          </a:p>
          <a:p>
            <a:pPr marL="742950" lvl="1" indent="-285750">
              <a:lnSpc>
                <a:spcPct val="150000"/>
              </a:lnSpc>
              <a:buFont typeface="Wingdings" panose="05000000000000000000" pitchFamily="2" charset="2"/>
              <a:buChar char="q"/>
            </a:pPr>
            <a:r>
              <a:rPr lang="en-US" dirty="0"/>
              <a:t>Project Overview</a:t>
            </a:r>
          </a:p>
          <a:p>
            <a:pPr marL="285750" indent="-285750">
              <a:lnSpc>
                <a:spcPct val="150000"/>
              </a:lnSpc>
              <a:buFont typeface="Wingdings" panose="05000000000000000000" pitchFamily="2" charset="2"/>
              <a:buChar char="Ø"/>
            </a:pPr>
            <a:r>
              <a:rPr lang="en-US" dirty="0"/>
              <a:t>Environment description</a:t>
            </a:r>
          </a:p>
          <a:p>
            <a:pPr marL="800100" lvl="1" indent="-342900">
              <a:lnSpc>
                <a:spcPct val="150000"/>
              </a:lnSpc>
              <a:buFont typeface="Wingdings" panose="05000000000000000000" pitchFamily="2" charset="2"/>
              <a:buChar char="q"/>
            </a:pPr>
            <a:r>
              <a:rPr lang="en-US" dirty="0"/>
              <a:t>Hardware &amp; Software Requirement</a:t>
            </a:r>
          </a:p>
          <a:p>
            <a:pPr marL="285750" indent="-285750">
              <a:lnSpc>
                <a:spcPct val="150000"/>
              </a:lnSpc>
              <a:buFont typeface="Wingdings" panose="05000000000000000000" pitchFamily="2" charset="2"/>
              <a:buChar char="Ø"/>
            </a:pPr>
            <a:r>
              <a:rPr lang="en-US" dirty="0"/>
              <a:t>Project Scope</a:t>
            </a:r>
          </a:p>
          <a:p>
            <a:pPr marL="285750" indent="-285750">
              <a:lnSpc>
                <a:spcPct val="150000"/>
              </a:lnSpc>
              <a:buFont typeface="Wingdings" panose="05000000000000000000" pitchFamily="2" charset="2"/>
              <a:buChar char="Ø"/>
            </a:pPr>
            <a:r>
              <a:rPr lang="en-US" dirty="0"/>
              <a:t>UML Diagrams</a:t>
            </a:r>
          </a:p>
          <a:p>
            <a:pPr marL="742950" lvl="1" indent="-285750">
              <a:lnSpc>
                <a:spcPct val="150000"/>
              </a:lnSpc>
              <a:buFont typeface="Wingdings" panose="05000000000000000000" pitchFamily="2" charset="2"/>
              <a:buChar char="q"/>
            </a:pPr>
            <a:r>
              <a:rPr lang="en-US" dirty="0"/>
              <a:t>Use Case Diagram</a:t>
            </a:r>
          </a:p>
          <a:p>
            <a:pPr marL="742950" lvl="1" indent="-285750">
              <a:lnSpc>
                <a:spcPct val="150000"/>
              </a:lnSpc>
              <a:buFont typeface="Wingdings" panose="05000000000000000000" pitchFamily="2" charset="2"/>
              <a:buChar char="q"/>
            </a:pPr>
            <a:r>
              <a:rPr lang="en-US" dirty="0"/>
              <a:t>Activity Diagram</a:t>
            </a:r>
          </a:p>
          <a:p>
            <a:pPr marL="742950" lvl="1" indent="-285750">
              <a:lnSpc>
                <a:spcPct val="150000"/>
              </a:lnSpc>
              <a:buFont typeface="Wingdings" panose="05000000000000000000" pitchFamily="2" charset="2"/>
              <a:buChar char="q"/>
            </a:pPr>
            <a:r>
              <a:rPr lang="en-US" dirty="0"/>
              <a:t>ER Diagram</a:t>
            </a:r>
          </a:p>
          <a:p>
            <a:pPr marL="285750" indent="-285750">
              <a:lnSpc>
                <a:spcPct val="150000"/>
              </a:lnSpc>
              <a:buFont typeface="Wingdings" panose="05000000000000000000" pitchFamily="2" charset="2"/>
              <a:buChar char="Ø"/>
            </a:pPr>
            <a:r>
              <a:rPr lang="en-US" dirty="0"/>
              <a:t>System Design</a:t>
            </a:r>
          </a:p>
          <a:p>
            <a:pPr marL="742950" lvl="1" indent="-285750">
              <a:lnSpc>
                <a:spcPct val="150000"/>
              </a:lnSpc>
              <a:buFont typeface="Wingdings" panose="05000000000000000000" pitchFamily="2" charset="2"/>
              <a:buChar char="q"/>
            </a:pPr>
            <a:r>
              <a:rPr lang="en-US" dirty="0"/>
              <a:t>Table Structure</a:t>
            </a:r>
          </a:p>
          <a:p>
            <a:pPr marL="742950" lvl="1" indent="-285750">
              <a:lnSpc>
                <a:spcPct val="150000"/>
              </a:lnSpc>
              <a:buFont typeface="Wingdings" panose="05000000000000000000" pitchFamily="2" charset="2"/>
              <a:buChar char="q"/>
            </a:pPr>
            <a:r>
              <a:rPr lang="en-US" dirty="0"/>
              <a:t>Screen Layout</a:t>
            </a:r>
          </a:p>
          <a:p>
            <a:pPr marL="285750" indent="-285750">
              <a:lnSpc>
                <a:spcPct val="150000"/>
              </a:lnSpc>
              <a:buFont typeface="Wingdings" panose="05000000000000000000" pitchFamily="2" charset="2"/>
              <a:buChar char="Ø"/>
            </a:pPr>
            <a:r>
              <a:rPr lang="en-US" dirty="0"/>
              <a:t>Future Scope</a:t>
            </a:r>
          </a:p>
          <a:p>
            <a:pPr marL="742950" lvl="1" indent="-285750">
              <a:lnSpc>
                <a:spcPct val="150000"/>
              </a:lnSpc>
              <a:buFont typeface="Wingdings" panose="05000000000000000000" pitchFamily="2" charset="2"/>
              <a:buChar char="q"/>
            </a:pPr>
            <a:endParaRPr lang="en-US" dirty="0"/>
          </a:p>
        </p:txBody>
      </p:sp>
    </p:spTree>
    <p:extLst>
      <p:ext uri="{BB962C8B-B14F-4D97-AF65-F5344CB8AC3E}">
        <p14:creationId xmlns:p14="http://schemas.microsoft.com/office/powerpoint/2010/main" val="72868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C3974A8-2F63-7C6B-98F9-D465958F3BA1}"/>
              </a:ext>
            </a:extLst>
          </p:cNvPr>
          <p:cNvGraphicFramePr>
            <a:graphicFrameLocks noGrp="1"/>
          </p:cNvGraphicFramePr>
          <p:nvPr>
            <p:extLst>
              <p:ext uri="{D42A27DB-BD31-4B8C-83A1-F6EECF244321}">
                <p14:modId xmlns:p14="http://schemas.microsoft.com/office/powerpoint/2010/main" val="857395059"/>
              </p:ext>
            </p:extLst>
          </p:nvPr>
        </p:nvGraphicFramePr>
        <p:xfrm>
          <a:off x="2170435" y="1417938"/>
          <a:ext cx="8707474" cy="5146764"/>
        </p:xfrm>
        <a:graphic>
          <a:graphicData uri="http://schemas.openxmlformats.org/drawingml/2006/table">
            <a:tbl>
              <a:tblPr firstRow="1" firstCol="1" lastRow="1" lastCol="1" bandRow="1" bandCol="1">
                <a:tableStyleId>{793D81CF-94F2-401A-BA57-92F5A7B2D0C5}</a:tableStyleId>
              </a:tblPr>
              <a:tblGrid>
                <a:gridCol w="3445490">
                  <a:extLst>
                    <a:ext uri="{9D8B030D-6E8A-4147-A177-3AD203B41FA5}">
                      <a16:colId xmlns:a16="http://schemas.microsoft.com/office/drawing/2014/main" val="27209770"/>
                    </a:ext>
                  </a:extLst>
                </a:gridCol>
                <a:gridCol w="5261984">
                  <a:extLst>
                    <a:ext uri="{9D8B030D-6E8A-4147-A177-3AD203B41FA5}">
                      <a16:colId xmlns:a16="http://schemas.microsoft.com/office/drawing/2014/main" val="4172500949"/>
                    </a:ext>
                  </a:extLst>
                </a:gridCol>
              </a:tblGrid>
              <a:tr h="431608">
                <a:tc>
                  <a:txBody>
                    <a:bodyPr/>
                    <a:lstStyle/>
                    <a:p>
                      <a:pPr marL="62230">
                        <a:lnSpc>
                          <a:spcPts val="1710"/>
                        </a:lnSpc>
                      </a:pPr>
                      <a:r>
                        <a:rPr lang="en-US" sz="1400" dirty="0">
                          <a:effectLst/>
                        </a:rPr>
                        <a:t>Project</a:t>
                      </a:r>
                      <a:r>
                        <a:rPr lang="en-US" sz="1400" spc="-15" dirty="0">
                          <a:effectLst/>
                        </a:rPr>
                        <a:t> </a:t>
                      </a:r>
                      <a:r>
                        <a:rPr lang="en-US" sz="1400" dirty="0">
                          <a:effectLst/>
                        </a:rPr>
                        <a:t>Title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a:lnSpc>
                          <a:spcPts val="1710"/>
                        </a:lnSpc>
                      </a:pPr>
                      <a:r>
                        <a:rPr lang="en-US" sz="1400" dirty="0">
                          <a:effectLst/>
                        </a:rPr>
                        <a:t>Cooking Hub</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05967672"/>
                  </a:ext>
                </a:extLst>
              </a:tr>
              <a:tr h="1031677">
                <a:tc>
                  <a:txBody>
                    <a:bodyPr/>
                    <a:lstStyle/>
                    <a:p>
                      <a:pPr marL="62230">
                        <a:lnSpc>
                          <a:spcPts val="1645"/>
                        </a:lnSpc>
                      </a:pPr>
                      <a:r>
                        <a:rPr lang="en-US" sz="1400" dirty="0">
                          <a:effectLst/>
                        </a:rPr>
                        <a:t>Project</a:t>
                      </a:r>
                      <a:r>
                        <a:rPr lang="en-US" sz="1400" spc="-20" dirty="0">
                          <a:effectLst/>
                        </a:rPr>
                        <a:t> </a:t>
                      </a:r>
                      <a:r>
                        <a:rPr lang="en-US" sz="1400" dirty="0">
                          <a:effectLst/>
                        </a:rPr>
                        <a:t>Definition</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165" marR="131445">
                        <a:spcAft>
                          <a:spcPts val="0"/>
                        </a:spcAft>
                      </a:pPr>
                      <a:r>
                        <a:rPr lang="en-US" sz="1400" dirty="0">
                          <a:effectLst/>
                        </a:rPr>
                        <a:t>Cooking Hub is an online platform designed to provide a user-friendly and interactive space for individuals passionate about cooking and culinary arts. The platform aims to bring together cooking enthusiasts, enabling them to create and share recipes, like and review recipes, engage in blog discussions, and interact with fellow food lovers.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47837388"/>
                  </a:ext>
                </a:extLst>
              </a:tr>
              <a:tr h="504447">
                <a:tc>
                  <a:txBody>
                    <a:bodyPr/>
                    <a:lstStyle/>
                    <a:p>
                      <a:pPr marL="62230">
                        <a:lnSpc>
                          <a:spcPts val="1685"/>
                        </a:lnSpc>
                      </a:pPr>
                      <a:r>
                        <a:rPr lang="en-US" sz="1400">
                          <a:effectLst/>
                        </a:rPr>
                        <a:t>Organization</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165">
                        <a:lnSpc>
                          <a:spcPts val="1685"/>
                        </a:lnSpc>
                      </a:pPr>
                      <a:r>
                        <a:rPr lang="en-US" sz="1400" dirty="0" err="1">
                          <a:effectLst/>
                        </a:rPr>
                        <a:t>FameUX</a:t>
                      </a:r>
                      <a:r>
                        <a:rPr lang="en-US" sz="1400" dirty="0">
                          <a:effectLst/>
                        </a:rPr>
                        <a:t> Technologies LLP</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8788296"/>
                  </a:ext>
                </a:extLst>
              </a:tr>
              <a:tr h="499028">
                <a:tc>
                  <a:txBody>
                    <a:bodyPr/>
                    <a:lstStyle/>
                    <a:p>
                      <a:pPr marL="62230">
                        <a:lnSpc>
                          <a:spcPts val="1685"/>
                        </a:lnSpc>
                      </a:pPr>
                      <a:r>
                        <a:rPr lang="en-US" sz="1400">
                          <a:effectLst/>
                        </a:rPr>
                        <a:t>Project</a:t>
                      </a:r>
                      <a:r>
                        <a:rPr lang="en-US" sz="1400" spc="-15">
                          <a:effectLst/>
                        </a:rPr>
                        <a:t> </a:t>
                      </a:r>
                      <a:r>
                        <a:rPr lang="en-US" sz="1400">
                          <a:effectLst/>
                        </a:rPr>
                        <a:t>Type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165">
                        <a:lnSpc>
                          <a:spcPts val="1685"/>
                        </a:lnSpc>
                      </a:pPr>
                      <a:r>
                        <a:rPr lang="en-US" sz="1400">
                          <a:effectLst/>
                        </a:rPr>
                        <a:t>MVC core web site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52351659"/>
                  </a:ext>
                </a:extLst>
              </a:tr>
              <a:tr h="581902">
                <a:tc>
                  <a:txBody>
                    <a:bodyPr/>
                    <a:lstStyle/>
                    <a:p>
                      <a:pPr marL="62230">
                        <a:lnSpc>
                          <a:spcPts val="1685"/>
                        </a:lnSpc>
                      </a:pPr>
                      <a:r>
                        <a:rPr lang="en-US" sz="1400" dirty="0">
                          <a:effectLst/>
                        </a:rPr>
                        <a:t>Development</a:t>
                      </a:r>
                      <a:r>
                        <a:rPr lang="en-US" sz="1400" spc="-15" dirty="0">
                          <a:effectLst/>
                        </a:rPr>
                        <a:t> </a:t>
                      </a:r>
                      <a:r>
                        <a:rPr lang="en-US" sz="1400" dirty="0">
                          <a:effectLst/>
                        </a:rPr>
                        <a:t>Tool</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165">
                        <a:lnSpc>
                          <a:spcPts val="1685"/>
                        </a:lnSpc>
                      </a:pPr>
                      <a:r>
                        <a:rPr lang="en-US" sz="1400">
                          <a:effectLst/>
                        </a:rPr>
                        <a:t>Visual Studio , SQL Server Management Studio (SSMS)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37128591"/>
                  </a:ext>
                </a:extLst>
              </a:tr>
              <a:tr h="391879">
                <a:tc>
                  <a:txBody>
                    <a:bodyPr/>
                    <a:lstStyle/>
                    <a:p>
                      <a:pPr marL="62230">
                        <a:lnSpc>
                          <a:spcPts val="1705"/>
                        </a:lnSpc>
                      </a:pPr>
                      <a:r>
                        <a:rPr lang="en-US" sz="1400">
                          <a:effectLst/>
                        </a:rPr>
                        <a:t>Platform</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165">
                        <a:lnSpc>
                          <a:spcPts val="1705"/>
                        </a:lnSpc>
                      </a:pPr>
                      <a:r>
                        <a:rPr lang="en-US" sz="1400">
                          <a:effectLst/>
                        </a:rPr>
                        <a:t>.Net core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39337217"/>
                  </a:ext>
                </a:extLst>
              </a:tr>
              <a:tr h="393685">
                <a:tc>
                  <a:txBody>
                    <a:bodyPr/>
                    <a:lstStyle/>
                    <a:p>
                      <a:pPr marL="62230">
                        <a:lnSpc>
                          <a:spcPts val="1705"/>
                        </a:lnSpc>
                      </a:pPr>
                      <a:r>
                        <a:rPr lang="en-US" sz="1400">
                          <a:effectLst/>
                        </a:rPr>
                        <a:t>Duration</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165">
                        <a:lnSpc>
                          <a:spcPts val="1705"/>
                        </a:lnSpc>
                      </a:pPr>
                      <a:r>
                        <a:rPr lang="en-US" sz="1400">
                          <a:effectLst/>
                        </a:rPr>
                        <a:t>3</a:t>
                      </a:r>
                      <a:r>
                        <a:rPr lang="en-US" sz="1400" spc="-10">
                          <a:effectLst/>
                        </a:rPr>
                        <a:t> </a:t>
                      </a:r>
                      <a:r>
                        <a:rPr lang="en-US" sz="1400">
                          <a:effectLst/>
                        </a:rPr>
                        <a:t>Months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17092488"/>
                  </a:ext>
                </a:extLst>
              </a:tr>
              <a:tr h="542370">
                <a:tc>
                  <a:txBody>
                    <a:bodyPr/>
                    <a:lstStyle/>
                    <a:p>
                      <a:pPr marL="62230">
                        <a:lnSpc>
                          <a:spcPts val="1705"/>
                        </a:lnSpc>
                      </a:pPr>
                      <a:r>
                        <a:rPr lang="en-US" sz="1400">
                          <a:effectLst/>
                        </a:rPr>
                        <a:t>Project</a:t>
                      </a:r>
                      <a:r>
                        <a:rPr lang="en-US" sz="1400" spc="300">
                          <a:effectLst/>
                        </a:rPr>
                        <a:t> </a:t>
                      </a:r>
                      <a:r>
                        <a:rPr lang="en-US" sz="1400">
                          <a:effectLst/>
                        </a:rPr>
                        <a:t>Guide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a:spcBef>
                          <a:spcPts val="845"/>
                        </a:spcBef>
                        <a:spcAft>
                          <a:spcPts val="0"/>
                        </a:spcAft>
                      </a:pPr>
                      <a:r>
                        <a:rPr lang="en-US" sz="1400" dirty="0">
                          <a:effectLst/>
                        </a:rPr>
                        <a:t>Dr. </a:t>
                      </a:r>
                      <a:r>
                        <a:rPr lang="en-US" sz="1400" dirty="0" err="1">
                          <a:effectLst/>
                        </a:rPr>
                        <a:t>Pushpal</a:t>
                      </a:r>
                      <a:r>
                        <a:rPr lang="en-US" sz="1400" dirty="0">
                          <a:effectLst/>
                        </a:rPr>
                        <a:t> Desai</a:t>
                      </a:r>
                    </a:p>
                    <a:p>
                      <a:pPr marL="69215">
                        <a:spcBef>
                          <a:spcPts val="845"/>
                        </a:spcBef>
                        <a:spcAft>
                          <a:spcPts val="0"/>
                        </a:spcAft>
                      </a:pPr>
                      <a:r>
                        <a:rPr lang="en-US" sz="1400" dirty="0">
                          <a:effectLst/>
                        </a:rPr>
                        <a:t>Rahul </a:t>
                      </a:r>
                      <a:r>
                        <a:rPr lang="en-US" sz="1400" dirty="0" err="1">
                          <a:effectLst/>
                        </a:rPr>
                        <a:t>Ladumor</a:t>
                      </a:r>
                      <a:endParaRPr lang="en-US" sz="1400" dirty="0">
                        <a:effectLst/>
                      </a:endParaRPr>
                    </a:p>
                  </a:txBody>
                  <a:tcPr marL="0" marR="0" marT="0" marB="0"/>
                </a:tc>
                <a:extLst>
                  <a:ext uri="{0D108BD9-81ED-4DB2-BD59-A6C34878D82A}">
                    <a16:rowId xmlns:a16="http://schemas.microsoft.com/office/drawing/2014/main" val="3101934414"/>
                  </a:ext>
                </a:extLst>
              </a:tr>
              <a:tr h="308325">
                <a:tc>
                  <a:txBody>
                    <a:bodyPr/>
                    <a:lstStyle/>
                    <a:p>
                      <a:pPr marL="62230">
                        <a:lnSpc>
                          <a:spcPts val="1705"/>
                        </a:lnSpc>
                      </a:pPr>
                      <a:r>
                        <a:rPr lang="en-US" sz="1400">
                          <a:effectLst/>
                        </a:rPr>
                        <a:t>Submitted</a:t>
                      </a:r>
                      <a:r>
                        <a:rPr lang="en-US" sz="1400" spc="-5">
                          <a:effectLst/>
                        </a:rPr>
                        <a:t> </a:t>
                      </a:r>
                      <a:r>
                        <a:rPr lang="en-US" sz="1400">
                          <a:effectLst/>
                        </a:rPr>
                        <a:t>By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indent="0" algn="l" defTabSz="457200" rtl="0" eaLnBrk="1" fontAlgn="auto" latinLnBrk="0" hangingPunct="1">
                        <a:lnSpc>
                          <a:spcPts val="1705"/>
                        </a:lnSpc>
                        <a:spcBef>
                          <a:spcPts val="0"/>
                        </a:spcBef>
                        <a:spcAft>
                          <a:spcPts val="0"/>
                        </a:spcAft>
                        <a:buClrTx/>
                        <a:buSzTx/>
                        <a:buFontTx/>
                        <a:buNone/>
                        <a:tabLst/>
                        <a:defRPr/>
                      </a:pP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Mr.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Neel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Chodvadiya</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7331917"/>
                  </a:ext>
                </a:extLst>
              </a:tr>
            </a:tbl>
          </a:graphicData>
        </a:graphic>
      </p:graphicFrame>
      <p:sp>
        <p:nvSpPr>
          <p:cNvPr id="5" name="TextBox 4">
            <a:extLst>
              <a:ext uri="{FF2B5EF4-FFF2-40B4-BE49-F238E27FC236}">
                <a16:creationId xmlns:a16="http://schemas.microsoft.com/office/drawing/2014/main" id="{11559857-AB9E-CFAC-2EEF-ED9629A238EE}"/>
              </a:ext>
            </a:extLst>
          </p:cNvPr>
          <p:cNvSpPr txBox="1"/>
          <p:nvPr/>
        </p:nvSpPr>
        <p:spPr>
          <a:xfrm>
            <a:off x="2734574" y="215750"/>
            <a:ext cx="6435305" cy="523220"/>
          </a:xfrm>
          <a:prstGeom prst="rect">
            <a:avLst/>
          </a:prstGeom>
          <a:noFill/>
        </p:spPr>
        <p:txBody>
          <a:bodyPr wrap="square" rtlCol="0">
            <a:spAutoFit/>
          </a:bodyPr>
          <a:lstStyle/>
          <a:p>
            <a:pPr algn="ctr"/>
            <a:r>
              <a:rPr lang="en-US" sz="2800" dirty="0"/>
              <a:t>INTRODUCTION</a:t>
            </a:r>
            <a:endParaRPr lang="en-IN" dirty="0"/>
          </a:p>
        </p:txBody>
      </p:sp>
      <p:sp>
        <p:nvSpPr>
          <p:cNvPr id="7" name="TextBox 6">
            <a:extLst>
              <a:ext uri="{FF2B5EF4-FFF2-40B4-BE49-F238E27FC236}">
                <a16:creationId xmlns:a16="http://schemas.microsoft.com/office/drawing/2014/main" id="{BD50E1A2-0203-B822-106F-94BD55B87E55}"/>
              </a:ext>
            </a:extLst>
          </p:cNvPr>
          <p:cNvSpPr txBox="1"/>
          <p:nvPr/>
        </p:nvSpPr>
        <p:spPr>
          <a:xfrm>
            <a:off x="0" y="842182"/>
            <a:ext cx="6435305" cy="369332"/>
          </a:xfrm>
          <a:prstGeom prst="rect">
            <a:avLst/>
          </a:prstGeom>
          <a:noFill/>
        </p:spPr>
        <p:txBody>
          <a:bodyPr wrap="square" rtlCol="0">
            <a:spAutoFit/>
          </a:bodyPr>
          <a:lstStyle/>
          <a:p>
            <a:pPr algn="ctr"/>
            <a:r>
              <a:rPr lang="en-US" dirty="0"/>
              <a:t>PROJECT PROFILE:</a:t>
            </a:r>
            <a:endParaRPr lang="en-IN" dirty="0"/>
          </a:p>
        </p:txBody>
      </p:sp>
    </p:spTree>
    <p:extLst>
      <p:ext uri="{BB962C8B-B14F-4D97-AF65-F5344CB8AC3E}">
        <p14:creationId xmlns:p14="http://schemas.microsoft.com/office/powerpoint/2010/main" val="154821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5DB201-AA0F-8EFA-0ED4-9A9E61E9EE9F}"/>
              </a:ext>
            </a:extLst>
          </p:cNvPr>
          <p:cNvSpPr txBox="1"/>
          <p:nvPr/>
        </p:nvSpPr>
        <p:spPr>
          <a:xfrm>
            <a:off x="2734574" y="215750"/>
            <a:ext cx="6435305" cy="523220"/>
          </a:xfrm>
          <a:prstGeom prst="rect">
            <a:avLst/>
          </a:prstGeom>
          <a:noFill/>
        </p:spPr>
        <p:txBody>
          <a:bodyPr wrap="square" rtlCol="0">
            <a:spAutoFit/>
          </a:bodyPr>
          <a:lstStyle/>
          <a:p>
            <a:pPr algn="ctr"/>
            <a:r>
              <a:rPr lang="en-US" sz="2800" dirty="0"/>
              <a:t>PROJECT OVERVIEW</a:t>
            </a:r>
            <a:endParaRPr lang="en-IN" dirty="0"/>
          </a:p>
        </p:txBody>
      </p:sp>
      <p:sp>
        <p:nvSpPr>
          <p:cNvPr id="3" name="TextBox 2">
            <a:extLst>
              <a:ext uri="{FF2B5EF4-FFF2-40B4-BE49-F238E27FC236}">
                <a16:creationId xmlns:a16="http://schemas.microsoft.com/office/drawing/2014/main" id="{A11ED5FF-1A8D-06F0-073C-636FA97A130A}"/>
              </a:ext>
            </a:extLst>
          </p:cNvPr>
          <p:cNvSpPr txBox="1"/>
          <p:nvPr/>
        </p:nvSpPr>
        <p:spPr>
          <a:xfrm>
            <a:off x="747422" y="1815287"/>
            <a:ext cx="10885336" cy="477053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The Cooking Hub is an innovative online platform designed to cater to cooking enthusiasts of all levels. It serves as a one-stop destination for individuals passionate about exploring recipes, sharing experiences, and connecting with like-minded individuals. This proposed system aims to provide users with a seamless experience to discover, interact, and engage with a variety of culinary content. Let's explore the key features of the Cooking Hub:</a:t>
            </a:r>
          </a:p>
          <a:p>
            <a:pPr marL="285750" indent="-285750">
              <a:buFont typeface="Wingdings" panose="05000000000000000000" pitchFamily="2" charset="2"/>
              <a:buChar char="q"/>
            </a:pPr>
            <a:r>
              <a:rPr lang="en-US" sz="1600" dirty="0"/>
              <a:t>Recipe Exploration:</a:t>
            </a:r>
          </a:p>
          <a:p>
            <a:pPr marL="285750" indent="-285750">
              <a:buFont typeface="Wingdings" panose="05000000000000000000" pitchFamily="2" charset="2"/>
              <a:buChar char="q"/>
            </a:pPr>
            <a:r>
              <a:rPr lang="en-US" sz="1600" dirty="0"/>
              <a:t>Users can browse through an extensive collection of recipes from various cuisines, dietary preferences, and skill levels. The platform offers a user-friendly interface to search, filter, and sort recipes based on specific criteria. Each recipe page provides detailed instructions, ingredients, and user-generated ratings and reviews.</a:t>
            </a:r>
          </a:p>
          <a:p>
            <a:pPr marL="285750" indent="-285750">
              <a:buFont typeface="Wingdings" panose="05000000000000000000" pitchFamily="2" charset="2"/>
              <a:buChar char="q"/>
            </a:pPr>
            <a:r>
              <a:rPr lang="en-US" sz="1600" dirty="0"/>
              <a:t>Recipe Liking and Reviewing:</a:t>
            </a:r>
          </a:p>
          <a:p>
            <a:pPr marL="285750" indent="-285750">
              <a:buFont typeface="Wingdings" panose="05000000000000000000" pitchFamily="2" charset="2"/>
              <a:buChar char="q"/>
            </a:pPr>
            <a:r>
              <a:rPr lang="en-US" sz="1600" dirty="0"/>
              <a:t>Users can express their appreciation for recipes they find appealing by "liking" them, thus providing feedback to the recipe creators. Additionally, users can leave reviews, sharing their personal experiences, modifications, or suggestions related to a particular recipe. This promotes interaction and community engagement within the platform.</a:t>
            </a:r>
          </a:p>
          <a:p>
            <a:pPr marL="285750" indent="-285750">
              <a:buFont typeface="Wingdings" panose="05000000000000000000" pitchFamily="2" charset="2"/>
              <a:buChar char="q"/>
            </a:pPr>
            <a:r>
              <a:rPr lang="en-US" sz="1600" dirty="0"/>
              <a:t>Blogging and Commenting:</a:t>
            </a:r>
          </a:p>
          <a:p>
            <a:pPr marL="285750" indent="-285750">
              <a:buFont typeface="Wingdings" panose="05000000000000000000" pitchFamily="2" charset="2"/>
              <a:buChar char="q"/>
            </a:pPr>
            <a:r>
              <a:rPr lang="en-US" sz="1600" dirty="0"/>
              <a:t>The Cooking Hub allows users to create and share their cooking-related blogs, documenting their culinary journeys, tips, tricks, and unique recipes. Users can engage in discussions by commenting on blogs, fostering a sense of community and knowledge exchange among cooking enthusiasts</a:t>
            </a:r>
          </a:p>
        </p:txBody>
      </p:sp>
    </p:spTree>
    <p:extLst>
      <p:ext uri="{BB962C8B-B14F-4D97-AF65-F5344CB8AC3E}">
        <p14:creationId xmlns:p14="http://schemas.microsoft.com/office/powerpoint/2010/main" val="2199613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521E1E-A004-3051-F07A-F650673E2176}"/>
              </a:ext>
            </a:extLst>
          </p:cNvPr>
          <p:cNvSpPr txBox="1"/>
          <p:nvPr/>
        </p:nvSpPr>
        <p:spPr>
          <a:xfrm>
            <a:off x="2734574" y="215750"/>
            <a:ext cx="6435305" cy="369332"/>
          </a:xfrm>
          <a:prstGeom prst="rect">
            <a:avLst/>
          </a:prstGeom>
          <a:noFill/>
        </p:spPr>
        <p:txBody>
          <a:bodyPr wrap="square" rtlCol="0">
            <a:spAutoFit/>
          </a:bodyPr>
          <a:lstStyle/>
          <a:p>
            <a:pPr algn="ctr"/>
            <a:r>
              <a:rPr lang="en-US" dirty="0"/>
              <a:t>HARDWARE &amp; SOFTWARE REQUIREMENTS</a:t>
            </a:r>
            <a:endParaRPr lang="en-IN" dirty="0"/>
          </a:p>
        </p:txBody>
      </p:sp>
      <p:sp>
        <p:nvSpPr>
          <p:cNvPr id="3" name="TextBox 2">
            <a:extLst>
              <a:ext uri="{FF2B5EF4-FFF2-40B4-BE49-F238E27FC236}">
                <a16:creationId xmlns:a16="http://schemas.microsoft.com/office/drawing/2014/main" id="{B01029A1-429E-7FDB-A374-091850F6A93B}"/>
              </a:ext>
            </a:extLst>
          </p:cNvPr>
          <p:cNvSpPr txBox="1"/>
          <p:nvPr/>
        </p:nvSpPr>
        <p:spPr>
          <a:xfrm>
            <a:off x="461826" y="940643"/>
            <a:ext cx="10844929" cy="5302670"/>
          </a:xfrm>
          <a:prstGeom prst="rect">
            <a:avLst/>
          </a:prstGeom>
          <a:noFill/>
        </p:spPr>
        <p:txBody>
          <a:bodyPr wrap="square" rtlCol="0">
            <a:spAutoFit/>
          </a:bodyPr>
          <a:lstStyle/>
          <a:p>
            <a:endParaRPr lang="en-US" dirty="0"/>
          </a:p>
          <a:p>
            <a:pPr algn="just">
              <a:lnSpc>
                <a:spcPct val="150000"/>
              </a:lnSpc>
            </a:pPr>
            <a:r>
              <a:rPr lang="en-US" dirty="0"/>
              <a:t>CLIENT SIDE:-</a:t>
            </a:r>
          </a:p>
          <a:p>
            <a:pPr algn="just">
              <a:lnSpc>
                <a:spcPct val="150000"/>
              </a:lnSpc>
            </a:pPr>
            <a:r>
              <a:rPr lang="en-US" dirty="0"/>
              <a:t>• Operating System: Any.</a:t>
            </a:r>
          </a:p>
          <a:p>
            <a:pPr algn="just">
              <a:lnSpc>
                <a:spcPct val="150000"/>
              </a:lnSpc>
            </a:pPr>
            <a:r>
              <a:rPr lang="en-US" dirty="0"/>
              <a:t>• Web Browser: Internet Explorer, Opera, Firefox, Google Chrome</a:t>
            </a:r>
          </a:p>
          <a:p>
            <a:pPr algn="just">
              <a:lnSpc>
                <a:spcPct val="150000"/>
              </a:lnSpc>
            </a:pPr>
            <a:r>
              <a:rPr lang="en-US" dirty="0"/>
              <a:t>Server side :</a:t>
            </a:r>
          </a:p>
          <a:p>
            <a:pPr algn="just">
              <a:lnSpc>
                <a:spcPct val="150000"/>
              </a:lnSpc>
            </a:pPr>
            <a:r>
              <a:rPr lang="en-US" dirty="0"/>
              <a:t>• Operating System: Any.</a:t>
            </a:r>
          </a:p>
          <a:p>
            <a:pPr algn="just">
              <a:lnSpc>
                <a:spcPct val="150000"/>
              </a:lnSpc>
            </a:pPr>
            <a:r>
              <a:rPr lang="en-US" dirty="0"/>
              <a:t>• Development: visual studio 2019 or above</a:t>
            </a:r>
          </a:p>
          <a:p>
            <a:pPr algn="just">
              <a:lnSpc>
                <a:spcPct val="150000"/>
              </a:lnSpc>
            </a:pPr>
            <a:r>
              <a:rPr lang="en-US" dirty="0"/>
              <a:t>• Database: MySQL Server Management Studio</a:t>
            </a:r>
          </a:p>
          <a:p>
            <a:pPr algn="just">
              <a:lnSpc>
                <a:spcPct val="150000"/>
              </a:lnSpc>
            </a:pPr>
            <a:r>
              <a:rPr lang="en-US" dirty="0"/>
              <a:t>Development Side :</a:t>
            </a:r>
          </a:p>
          <a:p>
            <a:pPr algn="just">
              <a:lnSpc>
                <a:spcPct val="150000"/>
              </a:lnSpc>
            </a:pPr>
            <a:r>
              <a:rPr lang="en-US" dirty="0"/>
              <a:t>• Processor : Intel Core i5</a:t>
            </a:r>
          </a:p>
          <a:p>
            <a:pPr algn="just">
              <a:lnSpc>
                <a:spcPct val="150000"/>
              </a:lnSpc>
            </a:pPr>
            <a:r>
              <a:rPr lang="en-US" dirty="0"/>
              <a:t>• Memory : 8.00 GB</a:t>
            </a:r>
          </a:p>
          <a:p>
            <a:pPr algn="just">
              <a:lnSpc>
                <a:spcPct val="150000"/>
              </a:lnSpc>
            </a:pPr>
            <a:r>
              <a:rPr lang="en-US" dirty="0"/>
              <a:t>• Hard disk : 500gb</a:t>
            </a:r>
          </a:p>
          <a:p>
            <a:pPr algn="just">
              <a:lnSpc>
                <a:spcPct val="150000"/>
              </a:lnSpc>
            </a:pPr>
            <a:r>
              <a:rPr lang="en-US" dirty="0"/>
              <a:t>• Web Browser : Google Chrome (Recommended)</a:t>
            </a:r>
            <a:endParaRPr lang="en-IN" dirty="0"/>
          </a:p>
        </p:txBody>
      </p:sp>
    </p:spTree>
    <p:extLst>
      <p:ext uri="{BB962C8B-B14F-4D97-AF65-F5344CB8AC3E}">
        <p14:creationId xmlns:p14="http://schemas.microsoft.com/office/powerpoint/2010/main" val="175805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92D702-9898-CEAD-5F8A-ECA631840BDE}"/>
              </a:ext>
            </a:extLst>
          </p:cNvPr>
          <p:cNvSpPr txBox="1"/>
          <p:nvPr/>
        </p:nvSpPr>
        <p:spPr>
          <a:xfrm>
            <a:off x="2709407" y="278369"/>
            <a:ext cx="6102626" cy="523220"/>
          </a:xfrm>
          <a:prstGeom prst="rect">
            <a:avLst/>
          </a:prstGeom>
          <a:noFill/>
        </p:spPr>
        <p:txBody>
          <a:bodyPr wrap="square">
            <a:spAutoFit/>
          </a:bodyPr>
          <a:lstStyle/>
          <a:p>
            <a:pPr algn="ctr"/>
            <a:r>
              <a:rPr lang="en-IN" sz="2800" dirty="0"/>
              <a:t>FEATURES AND FUNCTIONALITY</a:t>
            </a:r>
          </a:p>
        </p:txBody>
      </p:sp>
      <p:sp>
        <p:nvSpPr>
          <p:cNvPr id="5" name="TextBox 4">
            <a:extLst>
              <a:ext uri="{FF2B5EF4-FFF2-40B4-BE49-F238E27FC236}">
                <a16:creationId xmlns:a16="http://schemas.microsoft.com/office/drawing/2014/main" id="{ACE25E99-6551-4B22-1021-296B05F3E743}"/>
              </a:ext>
            </a:extLst>
          </p:cNvPr>
          <p:cNvSpPr txBox="1"/>
          <p:nvPr/>
        </p:nvSpPr>
        <p:spPr>
          <a:xfrm>
            <a:off x="-1457077" y="1057597"/>
            <a:ext cx="6102626" cy="369332"/>
          </a:xfrm>
          <a:prstGeom prst="rect">
            <a:avLst/>
          </a:prstGeom>
          <a:noFill/>
        </p:spPr>
        <p:txBody>
          <a:bodyPr wrap="square">
            <a:spAutoFit/>
          </a:bodyPr>
          <a:lstStyle/>
          <a:p>
            <a:pPr algn="ctr"/>
            <a:r>
              <a:rPr lang="en-US" dirty="0"/>
              <a:t>G</a:t>
            </a:r>
            <a:r>
              <a:rPr lang="en-IN" dirty="0"/>
              <a:t>UEST:</a:t>
            </a:r>
          </a:p>
        </p:txBody>
      </p:sp>
      <p:sp>
        <p:nvSpPr>
          <p:cNvPr id="7" name="TextBox 6">
            <a:extLst>
              <a:ext uri="{FF2B5EF4-FFF2-40B4-BE49-F238E27FC236}">
                <a16:creationId xmlns:a16="http://schemas.microsoft.com/office/drawing/2014/main" id="{18D60884-23D7-0154-D169-11C963FCBC34}"/>
              </a:ext>
            </a:extLst>
          </p:cNvPr>
          <p:cNvSpPr txBox="1"/>
          <p:nvPr/>
        </p:nvSpPr>
        <p:spPr>
          <a:xfrm>
            <a:off x="1156914" y="1506198"/>
            <a:ext cx="6830170" cy="1477328"/>
          </a:xfrm>
          <a:prstGeom prst="rect">
            <a:avLst/>
          </a:prstGeom>
          <a:noFill/>
        </p:spPr>
        <p:txBody>
          <a:bodyPr wrap="square">
            <a:spAutoFit/>
          </a:bodyPr>
          <a:lstStyle/>
          <a:p>
            <a:pPr marL="285750" indent="-285750">
              <a:buFont typeface="Wingdings" panose="05000000000000000000" pitchFamily="2" charset="2"/>
              <a:buChar char="q"/>
            </a:pPr>
            <a:r>
              <a:rPr lang="en-US" dirty="0"/>
              <a:t>Can see all the Blogs</a:t>
            </a:r>
          </a:p>
          <a:p>
            <a:pPr marL="285750" indent="-285750">
              <a:buFont typeface="Wingdings" panose="05000000000000000000" pitchFamily="2" charset="2"/>
              <a:buChar char="q"/>
            </a:pPr>
            <a:r>
              <a:rPr lang="en-US" dirty="0"/>
              <a:t>You can visit any Recipes</a:t>
            </a:r>
          </a:p>
          <a:p>
            <a:pPr marL="285750" indent="-285750">
              <a:buFont typeface="Wingdings" panose="05000000000000000000" pitchFamily="2" charset="2"/>
              <a:buChar char="q"/>
            </a:pPr>
            <a:r>
              <a:rPr lang="en-US" dirty="0"/>
              <a:t>You Can register itself</a:t>
            </a:r>
          </a:p>
          <a:p>
            <a:pPr marL="285750" indent="-285750">
              <a:buFont typeface="Wingdings" panose="05000000000000000000" pitchFamily="2" charset="2"/>
              <a:buChar char="q"/>
            </a:pPr>
            <a:r>
              <a:rPr lang="en-US" dirty="0"/>
              <a:t>You Can see user details</a:t>
            </a:r>
          </a:p>
          <a:p>
            <a:pPr marL="285750" indent="-285750">
              <a:buFont typeface="Wingdings" panose="05000000000000000000" pitchFamily="2" charset="2"/>
              <a:buChar char="q"/>
            </a:pPr>
            <a:r>
              <a:rPr lang="en-US" dirty="0">
                <a:solidFill>
                  <a:schemeClr val="tx1">
                    <a:lumMod val="95000"/>
                  </a:schemeClr>
                </a:solidFill>
              </a:rPr>
              <a:t>You Can see reviews of the posts.</a:t>
            </a:r>
          </a:p>
        </p:txBody>
      </p:sp>
      <p:sp>
        <p:nvSpPr>
          <p:cNvPr id="2" name="TextBox 1">
            <a:extLst>
              <a:ext uri="{FF2B5EF4-FFF2-40B4-BE49-F238E27FC236}">
                <a16:creationId xmlns:a16="http://schemas.microsoft.com/office/drawing/2014/main" id="{43886262-D04D-A402-FD0D-9E64598A5BF5}"/>
              </a:ext>
            </a:extLst>
          </p:cNvPr>
          <p:cNvSpPr txBox="1"/>
          <p:nvPr/>
        </p:nvSpPr>
        <p:spPr>
          <a:xfrm>
            <a:off x="1156914" y="4147357"/>
            <a:ext cx="6830170" cy="2308324"/>
          </a:xfrm>
          <a:prstGeom prst="rect">
            <a:avLst/>
          </a:prstGeom>
          <a:noFill/>
        </p:spPr>
        <p:txBody>
          <a:bodyPr wrap="square">
            <a:spAutoFit/>
          </a:bodyPr>
          <a:lstStyle/>
          <a:p>
            <a:pPr marL="285750" indent="-285750">
              <a:buFont typeface="Wingdings" panose="05000000000000000000" pitchFamily="2" charset="2"/>
              <a:buChar char="q"/>
            </a:pPr>
            <a:r>
              <a:rPr lang="en-US" dirty="0">
                <a:solidFill>
                  <a:schemeClr val="tx1">
                    <a:lumMod val="95000"/>
                  </a:schemeClr>
                </a:solidFill>
              </a:rPr>
              <a:t>Can login</a:t>
            </a:r>
          </a:p>
          <a:p>
            <a:pPr marL="285750" indent="-285750">
              <a:buFont typeface="Wingdings" panose="05000000000000000000" pitchFamily="2" charset="2"/>
              <a:buChar char="q"/>
            </a:pPr>
            <a:r>
              <a:rPr lang="en-US" dirty="0">
                <a:solidFill>
                  <a:schemeClr val="tx1">
                    <a:lumMod val="95000"/>
                  </a:schemeClr>
                </a:solidFill>
              </a:rPr>
              <a:t>View post</a:t>
            </a:r>
          </a:p>
          <a:p>
            <a:pPr marL="285750" indent="-285750">
              <a:buFont typeface="Wingdings" panose="05000000000000000000" pitchFamily="2" charset="2"/>
              <a:buChar char="q"/>
            </a:pPr>
            <a:r>
              <a:rPr lang="en-US" dirty="0">
                <a:solidFill>
                  <a:schemeClr val="tx1">
                    <a:lumMod val="95000"/>
                  </a:schemeClr>
                </a:solidFill>
              </a:rPr>
              <a:t>Comment on post</a:t>
            </a:r>
          </a:p>
          <a:p>
            <a:pPr marL="285750" indent="-285750">
              <a:buFont typeface="Wingdings" panose="05000000000000000000" pitchFamily="2" charset="2"/>
              <a:buChar char="q"/>
            </a:pPr>
            <a:r>
              <a:rPr lang="en-US" dirty="0">
                <a:solidFill>
                  <a:schemeClr val="tx1">
                    <a:lumMod val="95000"/>
                  </a:schemeClr>
                </a:solidFill>
              </a:rPr>
              <a:t>Like the Blogs </a:t>
            </a:r>
          </a:p>
          <a:p>
            <a:pPr marL="285750" indent="-285750">
              <a:buFont typeface="Wingdings" panose="05000000000000000000" pitchFamily="2" charset="2"/>
              <a:buChar char="q"/>
            </a:pPr>
            <a:r>
              <a:rPr lang="en-US" dirty="0">
                <a:solidFill>
                  <a:schemeClr val="tx1">
                    <a:lumMod val="95000"/>
                  </a:schemeClr>
                </a:solidFill>
              </a:rPr>
              <a:t>Can create a recipe</a:t>
            </a:r>
          </a:p>
          <a:p>
            <a:pPr marL="285750" indent="-285750">
              <a:buFont typeface="Wingdings" panose="05000000000000000000" pitchFamily="2" charset="2"/>
              <a:buChar char="q"/>
            </a:pPr>
            <a:r>
              <a:rPr lang="en-US" dirty="0">
                <a:solidFill>
                  <a:schemeClr val="tx1">
                    <a:lumMod val="95000"/>
                  </a:schemeClr>
                </a:solidFill>
              </a:rPr>
              <a:t>Can Like Recipe</a:t>
            </a:r>
          </a:p>
          <a:p>
            <a:pPr marL="285750" indent="-285750">
              <a:buFont typeface="Wingdings" panose="05000000000000000000" pitchFamily="2" charset="2"/>
              <a:buChar char="q"/>
            </a:pPr>
            <a:r>
              <a:rPr lang="en-US" dirty="0">
                <a:solidFill>
                  <a:schemeClr val="tx1">
                    <a:lumMod val="95000"/>
                  </a:schemeClr>
                </a:solidFill>
              </a:rPr>
              <a:t>Comment the blog</a:t>
            </a:r>
          </a:p>
          <a:p>
            <a:pPr marL="285750" indent="-285750">
              <a:buFont typeface="Wingdings" panose="05000000000000000000" pitchFamily="2" charset="2"/>
              <a:buChar char="q"/>
            </a:pPr>
            <a:r>
              <a:rPr lang="en-US" dirty="0">
                <a:solidFill>
                  <a:schemeClr val="tx1">
                    <a:lumMod val="95000"/>
                  </a:schemeClr>
                </a:solidFill>
              </a:rPr>
              <a:t>Review the recipes</a:t>
            </a:r>
          </a:p>
        </p:txBody>
      </p:sp>
      <p:sp>
        <p:nvSpPr>
          <p:cNvPr id="4" name="TextBox 3">
            <a:extLst>
              <a:ext uri="{FF2B5EF4-FFF2-40B4-BE49-F238E27FC236}">
                <a16:creationId xmlns:a16="http://schemas.microsoft.com/office/drawing/2014/main" id="{18DE07AF-E063-764C-0C12-B7DB3659CCFD}"/>
              </a:ext>
            </a:extLst>
          </p:cNvPr>
          <p:cNvSpPr txBox="1"/>
          <p:nvPr/>
        </p:nvSpPr>
        <p:spPr>
          <a:xfrm>
            <a:off x="-652339" y="3429000"/>
            <a:ext cx="4493150" cy="369332"/>
          </a:xfrm>
          <a:prstGeom prst="rect">
            <a:avLst/>
          </a:prstGeom>
          <a:noFill/>
        </p:spPr>
        <p:txBody>
          <a:bodyPr wrap="square">
            <a:spAutoFit/>
          </a:bodyPr>
          <a:lstStyle/>
          <a:p>
            <a:pPr algn="ctr"/>
            <a:r>
              <a:rPr lang="en-US" dirty="0"/>
              <a:t>USER:</a:t>
            </a:r>
            <a:endParaRPr lang="en-IN" dirty="0"/>
          </a:p>
        </p:txBody>
      </p:sp>
    </p:spTree>
    <p:extLst>
      <p:ext uri="{BB962C8B-B14F-4D97-AF65-F5344CB8AC3E}">
        <p14:creationId xmlns:p14="http://schemas.microsoft.com/office/powerpoint/2010/main" val="3671391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20A20-91F3-315A-71B6-3C0D244B2569}"/>
              </a:ext>
            </a:extLst>
          </p:cNvPr>
          <p:cNvSpPr txBox="1"/>
          <p:nvPr/>
        </p:nvSpPr>
        <p:spPr>
          <a:xfrm>
            <a:off x="1133060" y="1120676"/>
            <a:ext cx="6830170" cy="1477328"/>
          </a:xfrm>
          <a:prstGeom prst="rect">
            <a:avLst/>
          </a:prstGeom>
          <a:noFill/>
        </p:spPr>
        <p:txBody>
          <a:bodyPr wrap="square">
            <a:spAutoFit/>
          </a:bodyPr>
          <a:lstStyle/>
          <a:p>
            <a:pPr marL="285750" indent="-285750">
              <a:buFont typeface="Wingdings" panose="05000000000000000000" pitchFamily="2" charset="2"/>
              <a:buChar char="q"/>
            </a:pPr>
            <a:r>
              <a:rPr lang="en-US" dirty="0">
                <a:solidFill>
                  <a:schemeClr val="tx1">
                    <a:lumMod val="95000"/>
                  </a:schemeClr>
                </a:solidFill>
              </a:rPr>
              <a:t>Manage User Accounts</a:t>
            </a:r>
          </a:p>
          <a:p>
            <a:pPr marL="285750" indent="-285750">
              <a:buFont typeface="Wingdings" panose="05000000000000000000" pitchFamily="2" charset="2"/>
              <a:buChar char="q"/>
            </a:pPr>
            <a:r>
              <a:rPr lang="en-US" dirty="0">
                <a:solidFill>
                  <a:schemeClr val="tx1">
                    <a:lumMod val="95000"/>
                  </a:schemeClr>
                </a:solidFill>
              </a:rPr>
              <a:t>Recipe Moderation</a:t>
            </a:r>
          </a:p>
          <a:p>
            <a:pPr marL="285750" indent="-285750">
              <a:buFont typeface="Wingdings" panose="05000000000000000000" pitchFamily="2" charset="2"/>
              <a:buChar char="q"/>
            </a:pPr>
            <a:r>
              <a:rPr lang="en-US" dirty="0">
                <a:solidFill>
                  <a:schemeClr val="tx1">
                    <a:lumMod val="95000"/>
                  </a:schemeClr>
                </a:solidFill>
              </a:rPr>
              <a:t>Blog Moderation</a:t>
            </a:r>
          </a:p>
          <a:p>
            <a:pPr marL="285750" indent="-285750">
              <a:buFont typeface="Wingdings" panose="05000000000000000000" pitchFamily="2" charset="2"/>
              <a:buChar char="q"/>
            </a:pPr>
            <a:r>
              <a:rPr lang="en-US" dirty="0">
                <a:solidFill>
                  <a:schemeClr val="tx1">
                    <a:lumMod val="95000"/>
                  </a:schemeClr>
                </a:solidFill>
              </a:rPr>
              <a:t>Manage Awards</a:t>
            </a:r>
          </a:p>
          <a:p>
            <a:pPr marL="285750" indent="-285750">
              <a:buFont typeface="Wingdings" panose="05000000000000000000" pitchFamily="2" charset="2"/>
              <a:buChar char="q"/>
            </a:pPr>
            <a:r>
              <a:rPr lang="en-US" dirty="0">
                <a:solidFill>
                  <a:schemeClr val="tx1">
                    <a:lumMod val="95000"/>
                  </a:schemeClr>
                </a:solidFill>
              </a:rPr>
              <a:t>Mange Cuisine</a:t>
            </a:r>
          </a:p>
        </p:txBody>
      </p:sp>
      <p:sp>
        <p:nvSpPr>
          <p:cNvPr id="3" name="TextBox 2">
            <a:extLst>
              <a:ext uri="{FF2B5EF4-FFF2-40B4-BE49-F238E27FC236}">
                <a16:creationId xmlns:a16="http://schemas.microsoft.com/office/drawing/2014/main" id="{4C2BF2AD-A916-23BA-AB5F-0A4569CBED33}"/>
              </a:ext>
            </a:extLst>
          </p:cNvPr>
          <p:cNvSpPr txBox="1"/>
          <p:nvPr/>
        </p:nvSpPr>
        <p:spPr>
          <a:xfrm>
            <a:off x="-676193" y="402319"/>
            <a:ext cx="4493150" cy="369332"/>
          </a:xfrm>
          <a:prstGeom prst="rect">
            <a:avLst/>
          </a:prstGeom>
          <a:noFill/>
        </p:spPr>
        <p:txBody>
          <a:bodyPr wrap="square">
            <a:spAutoFit/>
          </a:bodyPr>
          <a:lstStyle/>
          <a:p>
            <a:pPr algn="ctr"/>
            <a:r>
              <a:rPr lang="en-US" dirty="0"/>
              <a:t>ADMIN:</a:t>
            </a:r>
            <a:endParaRPr lang="en-IN" dirty="0"/>
          </a:p>
        </p:txBody>
      </p:sp>
    </p:spTree>
    <p:extLst>
      <p:ext uri="{BB962C8B-B14F-4D97-AF65-F5344CB8AC3E}">
        <p14:creationId xmlns:p14="http://schemas.microsoft.com/office/powerpoint/2010/main" val="353035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A74DDD-11A4-2F15-9DC7-35244A31DB94}"/>
              </a:ext>
            </a:extLst>
          </p:cNvPr>
          <p:cNvSpPr txBox="1"/>
          <p:nvPr/>
        </p:nvSpPr>
        <p:spPr>
          <a:xfrm>
            <a:off x="3380463" y="2307866"/>
            <a:ext cx="5431073" cy="830997"/>
          </a:xfrm>
          <a:prstGeom prst="rect">
            <a:avLst/>
          </a:prstGeom>
          <a:noFill/>
        </p:spPr>
        <p:txBody>
          <a:bodyPr wrap="square">
            <a:spAutoFit/>
          </a:bodyPr>
          <a:lstStyle/>
          <a:p>
            <a:pPr algn="ctr"/>
            <a:r>
              <a:rPr lang="en-US" sz="4800" dirty="0"/>
              <a:t>UML DIAGRAMS</a:t>
            </a:r>
            <a:endParaRPr lang="en-IN" sz="4800" dirty="0"/>
          </a:p>
        </p:txBody>
      </p:sp>
    </p:spTree>
    <p:extLst>
      <p:ext uri="{BB962C8B-B14F-4D97-AF65-F5344CB8AC3E}">
        <p14:creationId xmlns:p14="http://schemas.microsoft.com/office/powerpoint/2010/main" val="1849117195"/>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129</TotalTime>
  <Words>1439</Words>
  <Application>Microsoft Office PowerPoint</Application>
  <PresentationFormat>Widescreen</PresentationFormat>
  <Paragraphs>380</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Century Gothic</vt:lpstr>
      <vt:lpstr>Times New Roman</vt:lpstr>
      <vt:lpstr>Wingdings</vt:lpstr>
      <vt:lpstr>Wingdings 3</vt:lpstr>
      <vt:lpstr>Slice</vt:lpstr>
      <vt:lpstr>Department of Information Communication Technology veer narmad South gujarat University, Surat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Information Communication Technology veer narmad South gujarat University, Surat</dc:title>
  <dc:creator>panchal chirag</dc:creator>
  <cp:lastModifiedBy>Neel Chodvadiya</cp:lastModifiedBy>
  <cp:revision>31</cp:revision>
  <dcterms:created xsi:type="dcterms:W3CDTF">2023-06-20T07:09:10Z</dcterms:created>
  <dcterms:modified xsi:type="dcterms:W3CDTF">2023-06-22T04:19:24Z</dcterms:modified>
</cp:coreProperties>
</file>